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rts/chart1.xml" ContentType="application/vnd.openxmlformats-officedocument.drawingml.chart+xml"/>
  <Override PartName="/ppt/drawings/drawing1.xml" ContentType="application/vnd.openxmlformats-officedocument.drawingml.chartshapes+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drawings/drawing2.xml" ContentType="application/vnd.openxmlformats-officedocument.drawingml.chartshape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 id="262" r:id="rId8"/>
    <p:sldId id="263" r:id="rId9"/>
    <p:sldId id="264" r:id="rId10"/>
    <p:sldId id="265" r:id="rId11"/>
    <p:sldId id="300" r:id="rId12"/>
    <p:sldId id="266" r:id="rId13"/>
    <p:sldId id="267" r:id="rId14"/>
    <p:sldId id="269" r:id="rId15"/>
    <p:sldId id="270" r:id="rId16"/>
    <p:sldId id="271" r:id="rId17"/>
    <p:sldId id="291" r:id="rId18"/>
    <p:sldId id="293" r:id="rId19"/>
    <p:sldId id="294" r:id="rId20"/>
    <p:sldId id="319" r:id="rId21"/>
    <p:sldId id="296" r:id="rId22"/>
    <p:sldId id="313" r:id="rId23"/>
    <p:sldId id="314" r:id="rId24"/>
    <p:sldId id="315" r:id="rId25"/>
    <p:sldId id="316" r:id="rId26"/>
    <p:sldId id="317" r:id="rId27"/>
    <p:sldId id="318" r:id="rId28"/>
    <p:sldId id="272" r:id="rId29"/>
    <p:sldId id="273" r:id="rId30"/>
    <p:sldId id="274" r:id="rId31"/>
    <p:sldId id="275" r:id="rId32"/>
    <p:sldId id="299" r:id="rId33"/>
    <p:sldId id="277" r:id="rId34"/>
    <p:sldId id="278" r:id="rId35"/>
    <p:sldId id="297" r:id="rId36"/>
    <p:sldId id="298" r:id="rId37"/>
    <p:sldId id="279" r:id="rId38"/>
    <p:sldId id="280" r:id="rId39"/>
    <p:sldId id="281" r:id="rId40"/>
    <p:sldId id="282" r:id="rId41"/>
    <p:sldId id="283" r:id="rId42"/>
    <p:sldId id="284" r:id="rId43"/>
    <p:sldId id="285" r:id="rId44"/>
    <p:sldId id="286" r:id="rId45"/>
    <p:sldId id="287" r:id="rId46"/>
    <p:sldId id="290" r:id="rId47"/>
    <p:sldId id="288" r:id="rId48"/>
    <p:sldId id="289" r:id="rId49"/>
    <p:sldId id="309" r:id="rId50"/>
    <p:sldId id="310" r:id="rId51"/>
    <p:sldId id="311" r:id="rId52"/>
    <p:sldId id="312" r:id="rId53"/>
    <p:sldId id="307" r:id="rId54"/>
    <p:sldId id="308" r:id="rId55"/>
    <p:sldId id="302" r:id="rId5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vertBarState="maximized">
    <p:restoredLeft sz="16912" autoAdjust="0"/>
    <p:restoredTop sz="94660"/>
  </p:normalViewPr>
  <p:slideViewPr>
    <p:cSldViewPr>
      <p:cViewPr>
        <p:scale>
          <a:sx n="66" d="100"/>
          <a:sy n="66" d="100"/>
        </p:scale>
        <p:origin x="-1188" y="-33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charts/_rels/chart1.xml.rels><?xml version="1.0" encoding="UTF-8" standalone="yes"?>
<Relationships xmlns="http://schemas.openxmlformats.org/package/2006/relationships"><Relationship Id="rId2" Type="http://schemas.openxmlformats.org/officeDocument/2006/relationships/chartUserShapes" Target="../drawings/drawing1.xml"/><Relationship Id="rId1" Type="http://schemas.openxmlformats.org/officeDocument/2006/relationships/oleObject" Target="file:///C:\Users\user\Desktop\New%20Microsoft%20Excel%20Worksheet.xlsx"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file:///C:\Users\user\Desktop\New%20Microsoft%20Excel%20Worksheet.xlsx" TargetMode="External"/></Relationships>
</file>

<file path=ppt/charts/_rels/chart3.xml.rels><?xml version="1.0" encoding="UTF-8" standalone="yes"?>
<Relationships xmlns="http://schemas.openxmlformats.org/package/2006/relationships"><Relationship Id="rId1" Type="http://schemas.openxmlformats.org/officeDocument/2006/relationships/oleObject" Target="file:///C:\Users\user\Desktop\New%20Microsoft%20Excel%20Worksheet.xlsx" TargetMode="External"/></Relationships>
</file>

<file path=ppt/charts/_rels/chart4.xml.rels><?xml version="1.0" encoding="UTF-8" standalone="yes"?>
<Relationships xmlns="http://schemas.openxmlformats.org/package/2006/relationships"><Relationship Id="rId2" Type="http://schemas.openxmlformats.org/officeDocument/2006/relationships/chartUserShapes" Target="../drawings/drawing2.xml"/><Relationship Id="rId1" Type="http://schemas.openxmlformats.org/officeDocument/2006/relationships/oleObject" Target="file:///C:\Users\user\Desktop\New%20Microsoft%20Excel%20Worksheet.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n-US"/>
              <a:t>Law</a:t>
            </a:r>
            <a:r>
              <a:rPr lang="en-US" baseline="0"/>
              <a:t> of Variable Proportion </a:t>
            </a:r>
            <a:endParaRPr lang="en-US"/>
          </a:p>
        </c:rich>
      </c:tx>
      <c:layout/>
      <c:overlay val="0"/>
    </c:title>
    <c:autoTitleDeleted val="0"/>
    <c:plotArea>
      <c:layout>
        <c:manualLayout>
          <c:layoutTarget val="inner"/>
          <c:xMode val="edge"/>
          <c:yMode val="edge"/>
          <c:x val="0.11075016404199475"/>
          <c:y val="9.2512969364805353E-2"/>
          <c:w val="0.72647326115485567"/>
          <c:h val="0.89450477534040362"/>
        </c:manualLayout>
      </c:layout>
      <c:scatterChart>
        <c:scatterStyle val="smoothMarker"/>
        <c:varyColors val="0"/>
        <c:ser>
          <c:idx val="0"/>
          <c:order val="0"/>
          <c:tx>
            <c:strRef>
              <c:f>Sheet2!$C$1</c:f>
              <c:strCache>
                <c:ptCount val="1"/>
                <c:pt idx="0">
                  <c:v>TP</c:v>
                </c:pt>
              </c:strCache>
            </c:strRef>
          </c:tx>
          <c:xVal>
            <c:numRef>
              <c:f>Sheet2!$B$2:$B$9</c:f>
              <c:numCache>
                <c:formatCode>General</c:formatCode>
                <c:ptCount val="8"/>
                <c:pt idx="0">
                  <c:v>0</c:v>
                </c:pt>
                <c:pt idx="1">
                  <c:v>1</c:v>
                </c:pt>
                <c:pt idx="2">
                  <c:v>2</c:v>
                </c:pt>
                <c:pt idx="3">
                  <c:v>3</c:v>
                </c:pt>
                <c:pt idx="4">
                  <c:v>4</c:v>
                </c:pt>
                <c:pt idx="5">
                  <c:v>5</c:v>
                </c:pt>
                <c:pt idx="6">
                  <c:v>6</c:v>
                </c:pt>
                <c:pt idx="7">
                  <c:v>7</c:v>
                </c:pt>
              </c:numCache>
            </c:numRef>
          </c:xVal>
          <c:yVal>
            <c:numRef>
              <c:f>Sheet2!$C$2:$C$9</c:f>
              <c:numCache>
                <c:formatCode>General</c:formatCode>
                <c:ptCount val="8"/>
                <c:pt idx="0">
                  <c:v>0</c:v>
                </c:pt>
                <c:pt idx="1">
                  <c:v>10</c:v>
                </c:pt>
                <c:pt idx="2">
                  <c:v>30</c:v>
                </c:pt>
                <c:pt idx="3">
                  <c:v>60</c:v>
                </c:pt>
                <c:pt idx="4">
                  <c:v>80</c:v>
                </c:pt>
                <c:pt idx="5">
                  <c:v>90</c:v>
                </c:pt>
                <c:pt idx="6">
                  <c:v>90</c:v>
                </c:pt>
                <c:pt idx="7">
                  <c:v>80</c:v>
                </c:pt>
              </c:numCache>
            </c:numRef>
          </c:yVal>
          <c:smooth val="1"/>
        </c:ser>
        <c:ser>
          <c:idx val="1"/>
          <c:order val="1"/>
          <c:xVal>
            <c:numRef>
              <c:f>Sheet2!$B$3:$B$9</c:f>
              <c:numCache>
                <c:formatCode>General</c:formatCode>
                <c:ptCount val="7"/>
                <c:pt idx="0">
                  <c:v>1</c:v>
                </c:pt>
                <c:pt idx="1">
                  <c:v>2</c:v>
                </c:pt>
                <c:pt idx="2">
                  <c:v>3</c:v>
                </c:pt>
                <c:pt idx="3">
                  <c:v>4</c:v>
                </c:pt>
                <c:pt idx="4">
                  <c:v>5</c:v>
                </c:pt>
                <c:pt idx="5">
                  <c:v>6</c:v>
                </c:pt>
                <c:pt idx="6">
                  <c:v>7</c:v>
                </c:pt>
              </c:numCache>
            </c:numRef>
          </c:xVal>
          <c:yVal>
            <c:numRef>
              <c:f>Sheet2!$D$3:$D$9</c:f>
              <c:numCache>
                <c:formatCode>General</c:formatCode>
                <c:ptCount val="7"/>
                <c:pt idx="0">
                  <c:v>10</c:v>
                </c:pt>
                <c:pt idx="1">
                  <c:v>15</c:v>
                </c:pt>
                <c:pt idx="2">
                  <c:v>20</c:v>
                </c:pt>
                <c:pt idx="3">
                  <c:v>20</c:v>
                </c:pt>
                <c:pt idx="4">
                  <c:v>18</c:v>
                </c:pt>
                <c:pt idx="5">
                  <c:v>15</c:v>
                </c:pt>
                <c:pt idx="6">
                  <c:v>11.4</c:v>
                </c:pt>
              </c:numCache>
            </c:numRef>
          </c:yVal>
          <c:smooth val="1"/>
        </c:ser>
        <c:ser>
          <c:idx val="2"/>
          <c:order val="2"/>
          <c:xVal>
            <c:numRef>
              <c:f>Sheet2!$B$3:$B$9</c:f>
              <c:numCache>
                <c:formatCode>General</c:formatCode>
                <c:ptCount val="7"/>
                <c:pt idx="0">
                  <c:v>1</c:v>
                </c:pt>
                <c:pt idx="1">
                  <c:v>2</c:v>
                </c:pt>
                <c:pt idx="2">
                  <c:v>3</c:v>
                </c:pt>
                <c:pt idx="3">
                  <c:v>4</c:v>
                </c:pt>
                <c:pt idx="4">
                  <c:v>5</c:v>
                </c:pt>
                <c:pt idx="5">
                  <c:v>6</c:v>
                </c:pt>
                <c:pt idx="6">
                  <c:v>7</c:v>
                </c:pt>
              </c:numCache>
            </c:numRef>
          </c:xVal>
          <c:yVal>
            <c:numRef>
              <c:f>Sheet2!$E$3:$E$9</c:f>
              <c:numCache>
                <c:formatCode>General</c:formatCode>
                <c:ptCount val="7"/>
                <c:pt idx="0">
                  <c:v>10</c:v>
                </c:pt>
                <c:pt idx="1">
                  <c:v>20</c:v>
                </c:pt>
                <c:pt idx="2">
                  <c:v>30</c:v>
                </c:pt>
                <c:pt idx="3">
                  <c:v>20</c:v>
                </c:pt>
                <c:pt idx="4">
                  <c:v>10</c:v>
                </c:pt>
                <c:pt idx="5">
                  <c:v>0</c:v>
                </c:pt>
                <c:pt idx="6">
                  <c:v>-10</c:v>
                </c:pt>
              </c:numCache>
            </c:numRef>
          </c:yVal>
          <c:smooth val="1"/>
        </c:ser>
        <c:dLbls>
          <c:dLblPos val="r"/>
          <c:showLegendKey val="0"/>
          <c:showVal val="1"/>
          <c:showCatName val="1"/>
          <c:showSerName val="0"/>
          <c:showPercent val="0"/>
          <c:showBubbleSize val="0"/>
        </c:dLbls>
        <c:axId val="214856064"/>
        <c:axId val="214857984"/>
      </c:scatterChart>
      <c:valAx>
        <c:axId val="214856064"/>
        <c:scaling>
          <c:orientation val="minMax"/>
        </c:scaling>
        <c:delete val="0"/>
        <c:axPos val="b"/>
        <c:title>
          <c:tx>
            <c:rich>
              <a:bodyPr/>
              <a:lstStyle/>
              <a:p>
                <a:pPr>
                  <a:defRPr/>
                </a:pPr>
                <a:r>
                  <a:rPr lang="en-US"/>
                  <a:t>Units</a:t>
                </a:r>
                <a:r>
                  <a:rPr lang="en-US" baseline="0"/>
                  <a:t> of Labour</a:t>
                </a:r>
                <a:endParaRPr lang="en-US"/>
              </a:p>
            </c:rich>
          </c:tx>
          <c:layout>
            <c:manualLayout>
              <c:xMode val="edge"/>
              <c:yMode val="edge"/>
              <c:x val="0.84634040998039806"/>
              <c:y val="0.96855263157894733"/>
            </c:manualLayout>
          </c:layout>
          <c:overlay val="0"/>
        </c:title>
        <c:numFmt formatCode="General" sourceLinked="1"/>
        <c:majorTickMark val="out"/>
        <c:minorTickMark val="none"/>
        <c:tickLblPos val="nextTo"/>
        <c:crossAx val="214857984"/>
        <c:crosses val="autoZero"/>
        <c:crossBetween val="midCat"/>
      </c:valAx>
      <c:valAx>
        <c:axId val="214857984"/>
        <c:scaling>
          <c:orientation val="minMax"/>
        </c:scaling>
        <c:delete val="0"/>
        <c:axPos val="l"/>
        <c:majorGridlines/>
        <c:title>
          <c:tx>
            <c:rich>
              <a:bodyPr/>
              <a:lstStyle/>
              <a:p>
                <a:pPr>
                  <a:defRPr/>
                </a:pPr>
                <a:r>
                  <a:rPr lang="en-US"/>
                  <a:t>TP,</a:t>
                </a:r>
                <a:r>
                  <a:rPr lang="en-US" baseline="0"/>
                  <a:t> MP, AP</a:t>
                </a:r>
                <a:endParaRPr lang="en-US"/>
              </a:p>
            </c:rich>
          </c:tx>
          <c:layout>
            <c:manualLayout>
              <c:xMode val="edge"/>
              <c:yMode val="edge"/>
              <c:x val="2.8776978417266189E-2"/>
              <c:y val="0.15281688824451398"/>
            </c:manualLayout>
          </c:layout>
          <c:overlay val="0"/>
        </c:title>
        <c:numFmt formatCode="General" sourceLinked="1"/>
        <c:majorTickMark val="out"/>
        <c:minorTickMark val="none"/>
        <c:tickLblPos val="nextTo"/>
        <c:crossAx val="214856064"/>
        <c:crosses val="autoZero"/>
        <c:crossBetween val="midCat"/>
      </c:valAx>
    </c:plotArea>
    <c:legend>
      <c:legendPos val="r"/>
      <c:layout/>
      <c:overlay val="0"/>
    </c:legend>
    <c:plotVisOnly val="1"/>
    <c:dispBlanksAs val="gap"/>
    <c:showDLblsOverMax val="0"/>
  </c:chart>
  <c:externalData r:id="rId1">
    <c:autoUpdate val="0"/>
  </c:externalData>
  <c:userShapes r:id="rId2"/>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n-US"/>
              <a:t>Isoquant</a:t>
            </a:r>
          </a:p>
        </c:rich>
      </c:tx>
      <c:layout/>
      <c:overlay val="0"/>
    </c:title>
    <c:autoTitleDeleted val="0"/>
    <c:plotArea>
      <c:layout/>
      <c:scatterChart>
        <c:scatterStyle val="smoothMarker"/>
        <c:varyColors val="0"/>
        <c:ser>
          <c:idx val="0"/>
          <c:order val="0"/>
          <c:tx>
            <c:strRef>
              <c:f>Sheet3!$E$2</c:f>
              <c:strCache>
                <c:ptCount val="1"/>
                <c:pt idx="0">
                  <c:v>labor</c:v>
                </c:pt>
              </c:strCache>
            </c:strRef>
          </c:tx>
          <c:marker>
            <c:symbol val="none"/>
          </c:marker>
          <c:xVal>
            <c:numRef>
              <c:f>Sheet3!$D$3:$D$7</c:f>
              <c:numCache>
                <c:formatCode>General</c:formatCode>
                <c:ptCount val="5"/>
                <c:pt idx="0">
                  <c:v>1</c:v>
                </c:pt>
                <c:pt idx="1">
                  <c:v>2</c:v>
                </c:pt>
                <c:pt idx="2">
                  <c:v>3</c:v>
                </c:pt>
                <c:pt idx="3">
                  <c:v>4</c:v>
                </c:pt>
                <c:pt idx="4">
                  <c:v>5</c:v>
                </c:pt>
              </c:numCache>
            </c:numRef>
          </c:xVal>
          <c:yVal>
            <c:numRef>
              <c:f>Sheet3!$E$3:$E$7</c:f>
              <c:numCache>
                <c:formatCode>General</c:formatCode>
                <c:ptCount val="5"/>
                <c:pt idx="0">
                  <c:v>15</c:v>
                </c:pt>
                <c:pt idx="1">
                  <c:v>11</c:v>
                </c:pt>
                <c:pt idx="2">
                  <c:v>8</c:v>
                </c:pt>
                <c:pt idx="3">
                  <c:v>6</c:v>
                </c:pt>
                <c:pt idx="4">
                  <c:v>5</c:v>
                </c:pt>
              </c:numCache>
            </c:numRef>
          </c:yVal>
          <c:smooth val="1"/>
        </c:ser>
        <c:dLbls>
          <c:dLblPos val="r"/>
          <c:showLegendKey val="0"/>
          <c:showVal val="1"/>
          <c:showCatName val="1"/>
          <c:showSerName val="0"/>
          <c:showPercent val="0"/>
          <c:showBubbleSize val="0"/>
        </c:dLbls>
        <c:axId val="215316352"/>
        <c:axId val="215330816"/>
      </c:scatterChart>
      <c:valAx>
        <c:axId val="215316352"/>
        <c:scaling>
          <c:orientation val="minMax"/>
        </c:scaling>
        <c:delete val="0"/>
        <c:axPos val="b"/>
        <c:title>
          <c:tx>
            <c:rich>
              <a:bodyPr/>
              <a:lstStyle/>
              <a:p>
                <a:pPr>
                  <a:defRPr/>
                </a:pPr>
                <a:r>
                  <a:rPr lang="en-US"/>
                  <a:t>Capital</a:t>
                </a:r>
              </a:p>
            </c:rich>
          </c:tx>
          <c:layout/>
          <c:overlay val="0"/>
        </c:title>
        <c:numFmt formatCode="General" sourceLinked="1"/>
        <c:majorTickMark val="out"/>
        <c:minorTickMark val="none"/>
        <c:tickLblPos val="nextTo"/>
        <c:crossAx val="215330816"/>
        <c:crosses val="autoZero"/>
        <c:crossBetween val="midCat"/>
      </c:valAx>
      <c:valAx>
        <c:axId val="215330816"/>
        <c:scaling>
          <c:orientation val="minMax"/>
        </c:scaling>
        <c:delete val="0"/>
        <c:axPos val="l"/>
        <c:majorGridlines/>
        <c:title>
          <c:tx>
            <c:rich>
              <a:bodyPr/>
              <a:lstStyle/>
              <a:p>
                <a:pPr>
                  <a:defRPr/>
                </a:pPr>
                <a:r>
                  <a:rPr lang="en-US"/>
                  <a:t>Labor</a:t>
                </a:r>
              </a:p>
            </c:rich>
          </c:tx>
          <c:layout/>
          <c:overlay val="0"/>
        </c:title>
        <c:numFmt formatCode="General" sourceLinked="1"/>
        <c:majorTickMark val="out"/>
        <c:minorTickMark val="none"/>
        <c:tickLblPos val="nextTo"/>
        <c:crossAx val="215316352"/>
        <c:crosses val="autoZero"/>
        <c:crossBetween val="midCat"/>
      </c:valAx>
    </c:plotArea>
    <c:plotVisOnly val="1"/>
    <c:dispBlanksAs val="gap"/>
    <c:showDLblsOverMax val="0"/>
  </c:chart>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n-US" dirty="0" smtClean="0"/>
              <a:t>Isoquant: perfectly substitutable </a:t>
            </a:r>
            <a:r>
              <a:rPr lang="en-US" smtClean="0"/>
              <a:t>factor inputs</a:t>
            </a:r>
            <a:r>
              <a:rPr lang="en-US" baseline="0" smtClean="0"/>
              <a:t> </a:t>
            </a:r>
            <a:endParaRPr lang="en-US" dirty="0"/>
          </a:p>
        </c:rich>
      </c:tx>
      <c:layout/>
      <c:overlay val="0"/>
    </c:title>
    <c:autoTitleDeleted val="0"/>
    <c:plotArea>
      <c:layout/>
      <c:scatterChart>
        <c:scatterStyle val="smoothMarker"/>
        <c:varyColors val="0"/>
        <c:ser>
          <c:idx val="0"/>
          <c:order val="0"/>
          <c:tx>
            <c:strRef>
              <c:f>Sheet3!$F$1</c:f>
              <c:strCache>
                <c:ptCount val="1"/>
                <c:pt idx="0">
                  <c:v>Labour</c:v>
                </c:pt>
              </c:strCache>
            </c:strRef>
          </c:tx>
          <c:xVal>
            <c:numRef>
              <c:f>Sheet3!$E$2:$E$7</c:f>
              <c:numCache>
                <c:formatCode>General</c:formatCode>
                <c:ptCount val="6"/>
                <c:pt idx="0">
                  <c:v>0</c:v>
                </c:pt>
                <c:pt idx="1">
                  <c:v>1</c:v>
                </c:pt>
                <c:pt idx="2">
                  <c:v>2</c:v>
                </c:pt>
                <c:pt idx="3">
                  <c:v>3</c:v>
                </c:pt>
                <c:pt idx="4">
                  <c:v>4</c:v>
                </c:pt>
                <c:pt idx="5">
                  <c:v>5</c:v>
                </c:pt>
              </c:numCache>
            </c:numRef>
          </c:xVal>
          <c:yVal>
            <c:numRef>
              <c:f>Sheet3!$F$2:$F$7</c:f>
              <c:numCache>
                <c:formatCode>General</c:formatCode>
                <c:ptCount val="6"/>
                <c:pt idx="0">
                  <c:v>25</c:v>
                </c:pt>
                <c:pt idx="1">
                  <c:v>20</c:v>
                </c:pt>
                <c:pt idx="2">
                  <c:v>15</c:v>
                </c:pt>
                <c:pt idx="3">
                  <c:v>10</c:v>
                </c:pt>
                <c:pt idx="4">
                  <c:v>5</c:v>
                </c:pt>
                <c:pt idx="5">
                  <c:v>0</c:v>
                </c:pt>
              </c:numCache>
            </c:numRef>
          </c:yVal>
          <c:smooth val="1"/>
        </c:ser>
        <c:dLbls>
          <c:dLblPos val="r"/>
          <c:showLegendKey val="0"/>
          <c:showVal val="1"/>
          <c:showCatName val="1"/>
          <c:showSerName val="0"/>
          <c:showPercent val="0"/>
          <c:showBubbleSize val="0"/>
        </c:dLbls>
        <c:axId val="215750912"/>
        <c:axId val="215757184"/>
      </c:scatterChart>
      <c:valAx>
        <c:axId val="215750912"/>
        <c:scaling>
          <c:orientation val="minMax"/>
        </c:scaling>
        <c:delete val="0"/>
        <c:axPos val="b"/>
        <c:title>
          <c:tx>
            <c:rich>
              <a:bodyPr/>
              <a:lstStyle/>
              <a:p>
                <a:pPr>
                  <a:defRPr/>
                </a:pPr>
                <a:r>
                  <a:rPr lang="en-US"/>
                  <a:t>Capital</a:t>
                </a:r>
              </a:p>
            </c:rich>
          </c:tx>
          <c:layout/>
          <c:overlay val="0"/>
        </c:title>
        <c:numFmt formatCode="General" sourceLinked="1"/>
        <c:majorTickMark val="out"/>
        <c:minorTickMark val="none"/>
        <c:tickLblPos val="nextTo"/>
        <c:crossAx val="215757184"/>
        <c:crosses val="autoZero"/>
        <c:crossBetween val="midCat"/>
      </c:valAx>
      <c:valAx>
        <c:axId val="215757184"/>
        <c:scaling>
          <c:orientation val="minMax"/>
        </c:scaling>
        <c:delete val="0"/>
        <c:axPos val="l"/>
        <c:majorGridlines/>
        <c:title>
          <c:tx>
            <c:rich>
              <a:bodyPr/>
              <a:lstStyle/>
              <a:p>
                <a:pPr>
                  <a:defRPr/>
                </a:pPr>
                <a:r>
                  <a:rPr lang="en-US"/>
                  <a:t>labour</a:t>
                </a:r>
              </a:p>
            </c:rich>
          </c:tx>
          <c:layout/>
          <c:overlay val="0"/>
        </c:title>
        <c:numFmt formatCode="General" sourceLinked="1"/>
        <c:majorTickMark val="out"/>
        <c:minorTickMark val="none"/>
        <c:tickLblPos val="nextTo"/>
        <c:crossAx val="215750912"/>
        <c:crosses val="autoZero"/>
        <c:crossBetween val="midCat"/>
      </c:valAx>
    </c:plotArea>
    <c:plotVisOnly val="1"/>
    <c:dispBlanksAs val="gap"/>
    <c:showDLblsOverMax val="0"/>
  </c:chart>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n-US" dirty="0"/>
              <a:t>L-Shaped </a:t>
            </a:r>
            <a:r>
              <a:rPr lang="en-US" dirty="0" smtClean="0"/>
              <a:t>isoquant: complementary</a:t>
            </a:r>
            <a:r>
              <a:rPr lang="en-US" baseline="0" dirty="0" smtClean="0"/>
              <a:t>  between two factor inputs</a:t>
            </a:r>
            <a:endParaRPr lang="en-US" dirty="0"/>
          </a:p>
        </c:rich>
      </c:tx>
      <c:layout/>
      <c:overlay val="0"/>
    </c:title>
    <c:autoTitleDeleted val="0"/>
    <c:plotArea>
      <c:layout/>
      <c:scatterChart>
        <c:scatterStyle val="smoothMarker"/>
        <c:varyColors val="0"/>
        <c:ser>
          <c:idx val="0"/>
          <c:order val="0"/>
          <c:tx>
            <c:strRef>
              <c:f>Sheet3!$B$1</c:f>
              <c:strCache>
                <c:ptCount val="1"/>
                <c:pt idx="0">
                  <c:v>Labour</c:v>
                </c:pt>
              </c:strCache>
            </c:strRef>
          </c:tx>
          <c:xVal>
            <c:numRef>
              <c:f>Sheet3!$A$2:$A$8</c:f>
              <c:numCache>
                <c:formatCode>General</c:formatCode>
                <c:ptCount val="7"/>
                <c:pt idx="0">
                  <c:v>4</c:v>
                </c:pt>
                <c:pt idx="1">
                  <c:v>3</c:v>
                </c:pt>
                <c:pt idx="2">
                  <c:v>2</c:v>
                </c:pt>
                <c:pt idx="3">
                  <c:v>1</c:v>
                </c:pt>
                <c:pt idx="4">
                  <c:v>1</c:v>
                </c:pt>
                <c:pt idx="5">
                  <c:v>1</c:v>
                </c:pt>
                <c:pt idx="6">
                  <c:v>1</c:v>
                </c:pt>
              </c:numCache>
            </c:numRef>
          </c:xVal>
          <c:yVal>
            <c:numRef>
              <c:f>Sheet3!$B$2:$B$8</c:f>
              <c:numCache>
                <c:formatCode>General</c:formatCode>
                <c:ptCount val="7"/>
                <c:pt idx="0">
                  <c:v>1</c:v>
                </c:pt>
                <c:pt idx="1">
                  <c:v>1</c:v>
                </c:pt>
                <c:pt idx="2">
                  <c:v>1</c:v>
                </c:pt>
                <c:pt idx="3">
                  <c:v>1</c:v>
                </c:pt>
                <c:pt idx="4">
                  <c:v>2</c:v>
                </c:pt>
                <c:pt idx="5">
                  <c:v>3</c:v>
                </c:pt>
                <c:pt idx="6">
                  <c:v>4</c:v>
                </c:pt>
              </c:numCache>
            </c:numRef>
          </c:yVal>
          <c:smooth val="1"/>
        </c:ser>
        <c:dLbls>
          <c:dLblPos val="r"/>
          <c:showLegendKey val="0"/>
          <c:showVal val="1"/>
          <c:showCatName val="1"/>
          <c:showSerName val="0"/>
          <c:showPercent val="0"/>
          <c:showBubbleSize val="0"/>
        </c:dLbls>
        <c:axId val="215799680"/>
        <c:axId val="215818240"/>
      </c:scatterChart>
      <c:valAx>
        <c:axId val="215799680"/>
        <c:scaling>
          <c:orientation val="minMax"/>
        </c:scaling>
        <c:delete val="0"/>
        <c:axPos val="b"/>
        <c:title>
          <c:tx>
            <c:rich>
              <a:bodyPr/>
              <a:lstStyle/>
              <a:p>
                <a:pPr>
                  <a:defRPr/>
                </a:pPr>
                <a:r>
                  <a:rPr lang="en-US"/>
                  <a:t>Capital</a:t>
                </a:r>
              </a:p>
            </c:rich>
          </c:tx>
          <c:layout/>
          <c:overlay val="0"/>
        </c:title>
        <c:numFmt formatCode="General" sourceLinked="1"/>
        <c:majorTickMark val="out"/>
        <c:minorTickMark val="none"/>
        <c:tickLblPos val="nextTo"/>
        <c:crossAx val="215818240"/>
        <c:crosses val="autoZero"/>
        <c:crossBetween val="midCat"/>
      </c:valAx>
      <c:valAx>
        <c:axId val="215818240"/>
        <c:scaling>
          <c:orientation val="minMax"/>
        </c:scaling>
        <c:delete val="0"/>
        <c:axPos val="l"/>
        <c:majorGridlines/>
        <c:title>
          <c:tx>
            <c:rich>
              <a:bodyPr/>
              <a:lstStyle/>
              <a:p>
                <a:pPr>
                  <a:defRPr/>
                </a:pPr>
                <a:r>
                  <a:rPr lang="en-US"/>
                  <a:t>Labour</a:t>
                </a:r>
              </a:p>
            </c:rich>
          </c:tx>
          <c:layout/>
          <c:overlay val="0"/>
        </c:title>
        <c:numFmt formatCode="General" sourceLinked="1"/>
        <c:majorTickMark val="out"/>
        <c:minorTickMark val="none"/>
        <c:tickLblPos val="nextTo"/>
        <c:crossAx val="215799680"/>
        <c:crosses val="autoZero"/>
        <c:crossBetween val="midCat"/>
      </c:valAx>
    </c:plotArea>
    <c:plotVisOnly val="1"/>
    <c:dispBlanksAs val="gap"/>
    <c:showDLblsOverMax val="0"/>
  </c:chart>
  <c:txPr>
    <a:bodyPr/>
    <a:lstStyle/>
    <a:p>
      <a:pPr>
        <a:defRPr sz="1600"/>
      </a:pPr>
      <a:endParaRPr lang="en-US"/>
    </a:p>
  </c:txPr>
  <c:externalData r:id="rId1">
    <c:autoUpdate val="0"/>
  </c:externalData>
  <c:userShapes r:id="rId2"/>
</c:chartSpace>
</file>

<file path=ppt/drawings/drawing1.xml><?xml version="1.0" encoding="utf-8"?>
<c:userShapes xmlns:c="http://schemas.openxmlformats.org/drawingml/2006/chart">
  <cdr:relSizeAnchor xmlns:cdr="http://schemas.openxmlformats.org/drawingml/2006/chartDrawing">
    <cdr:from>
      <cdr:x>0.47273</cdr:x>
      <cdr:y>0.23354</cdr:y>
    </cdr:from>
    <cdr:to>
      <cdr:x>0.475</cdr:x>
      <cdr:y>0.83801</cdr:y>
    </cdr:to>
    <cdr:cxnSp macro="">
      <cdr:nvCxnSpPr>
        <cdr:cNvPr id="3" name="Straight Connector 2"/>
        <cdr:cNvCxnSpPr/>
      </cdr:nvCxnSpPr>
      <cdr:spPr>
        <a:xfrm xmlns:a="http://schemas.openxmlformats.org/drawingml/2006/main" flipH="1">
          <a:off x="2881745" y="1295400"/>
          <a:ext cx="13855" cy="3352800"/>
        </a:xfrm>
        <a:prstGeom xmlns:a="http://schemas.openxmlformats.org/drawingml/2006/main" prst="line">
          <a:avLst/>
        </a:prstGeom>
      </cdr:spPr>
      <cdr:style>
        <a:lnRef xmlns:a="http://schemas.openxmlformats.org/drawingml/2006/main" idx="1">
          <a:schemeClr val="dk1"/>
        </a:lnRef>
        <a:fillRef xmlns:a="http://schemas.openxmlformats.org/drawingml/2006/main" idx="0">
          <a:schemeClr val="dk1"/>
        </a:fillRef>
        <a:effectRef xmlns:a="http://schemas.openxmlformats.org/drawingml/2006/main" idx="0">
          <a:schemeClr val="dk1"/>
        </a:effectRef>
        <a:fontRef xmlns:a="http://schemas.openxmlformats.org/drawingml/2006/main" idx="minor">
          <a:schemeClr val="tx1"/>
        </a:fontRef>
      </cdr:style>
    </cdr:cxnSp>
  </cdr:relSizeAnchor>
  <cdr:relSizeAnchor xmlns:cdr="http://schemas.openxmlformats.org/drawingml/2006/chartDrawing">
    <cdr:from>
      <cdr:x>0.65</cdr:x>
      <cdr:y>0.16485</cdr:y>
    </cdr:from>
    <cdr:to>
      <cdr:x>0.65</cdr:x>
      <cdr:y>0.85175</cdr:y>
    </cdr:to>
    <cdr:cxnSp macro="">
      <cdr:nvCxnSpPr>
        <cdr:cNvPr id="7" name="Straight Connector 6"/>
        <cdr:cNvCxnSpPr/>
      </cdr:nvCxnSpPr>
      <cdr:spPr>
        <a:xfrm xmlns:a="http://schemas.openxmlformats.org/drawingml/2006/main">
          <a:off x="3962400" y="914400"/>
          <a:ext cx="0" cy="3810000"/>
        </a:xfrm>
        <a:prstGeom xmlns:a="http://schemas.openxmlformats.org/drawingml/2006/main" prst="line">
          <a:avLst/>
        </a:prstGeom>
      </cdr:spPr>
      <cdr:style>
        <a:lnRef xmlns:a="http://schemas.openxmlformats.org/drawingml/2006/main" idx="1">
          <a:schemeClr val="dk1"/>
        </a:lnRef>
        <a:fillRef xmlns:a="http://schemas.openxmlformats.org/drawingml/2006/main" idx="0">
          <a:schemeClr val="dk1"/>
        </a:fillRef>
        <a:effectRef xmlns:a="http://schemas.openxmlformats.org/drawingml/2006/main" idx="0">
          <a:schemeClr val="dk1"/>
        </a:effectRef>
        <a:fontRef xmlns:a="http://schemas.openxmlformats.org/drawingml/2006/main" idx="minor">
          <a:schemeClr val="tx1"/>
        </a:fontRef>
      </cdr:style>
    </cdr:cxnSp>
  </cdr:relSizeAnchor>
  <cdr:relSizeAnchor xmlns:cdr="http://schemas.openxmlformats.org/drawingml/2006/chartDrawing">
    <cdr:from>
      <cdr:x>0.49924</cdr:x>
      <cdr:y>0.48873</cdr:y>
    </cdr:from>
    <cdr:to>
      <cdr:x>0.65628</cdr:x>
      <cdr:y>0.54422</cdr:y>
    </cdr:to>
    <cdr:sp macro="" textlink="">
      <cdr:nvSpPr>
        <cdr:cNvPr id="8" name="TextBox 6"/>
        <cdr:cNvSpPr txBox="1"/>
      </cdr:nvSpPr>
      <cdr:spPr>
        <a:xfrm xmlns:a="http://schemas.openxmlformats.org/drawingml/2006/main">
          <a:off x="3043382" y="2710873"/>
          <a:ext cx="957313" cy="307777"/>
        </a:xfrm>
        <a:prstGeom xmlns:a="http://schemas.openxmlformats.org/drawingml/2006/main" prst="rect">
          <a:avLst/>
        </a:prstGeom>
        <a:noFill xmlns:a="http://schemas.openxmlformats.org/drawingml/2006/mai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tx1"/>
        </a:fontRef>
      </cdr:style>
      <cdr:txBody>
        <a:bodyPr xmlns:a="http://schemas.openxmlformats.org/drawingml/2006/main" wrap="none" rtlCol="0" anchor="t">
          <a:spAutoFit/>
        </a:bodyPr>
        <a:lstStyle xmlns:a="http://schemas.openxmlformats.org/drawingml/2006/main">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xmlns:a="http://schemas.openxmlformats.org/drawingml/2006/main">
          <a:r>
            <a:rPr lang="en-US" sz="1400" dirty="0"/>
            <a:t>stage </a:t>
          </a:r>
          <a:r>
            <a:rPr lang="en-US" sz="1400" dirty="0" smtClean="0"/>
            <a:t>2</a:t>
          </a:r>
          <a:r>
            <a:rPr lang="en-US" sz="1400" baseline="30000" dirty="0" smtClean="0"/>
            <a:t>nd</a:t>
          </a:r>
          <a:r>
            <a:rPr lang="en-US" sz="1400" dirty="0" smtClean="0"/>
            <a:t> </a:t>
          </a:r>
          <a:r>
            <a:rPr lang="en-US" sz="1100" dirty="0" smtClean="0"/>
            <a:t> </a:t>
          </a:r>
          <a:endParaRPr lang="en-US" sz="1100" dirty="0"/>
        </a:p>
      </cdr:txBody>
    </cdr:sp>
  </cdr:relSizeAnchor>
  <cdr:relSizeAnchor xmlns:cdr="http://schemas.openxmlformats.org/drawingml/2006/chartDrawing">
    <cdr:from>
      <cdr:x>0.65</cdr:x>
      <cdr:y>0.48082</cdr:y>
    </cdr:from>
    <cdr:to>
      <cdr:x>0.80415</cdr:x>
      <cdr:y>0.53631</cdr:y>
    </cdr:to>
    <cdr:sp macro="" textlink="">
      <cdr:nvSpPr>
        <cdr:cNvPr id="9" name="TextBox 6"/>
        <cdr:cNvSpPr txBox="1"/>
      </cdr:nvSpPr>
      <cdr:spPr>
        <a:xfrm xmlns:a="http://schemas.openxmlformats.org/drawingml/2006/main">
          <a:off x="3962400" y="2667000"/>
          <a:ext cx="939681" cy="307777"/>
        </a:xfrm>
        <a:prstGeom xmlns:a="http://schemas.openxmlformats.org/drawingml/2006/main" prst="rect">
          <a:avLst/>
        </a:prstGeom>
        <a:noFill xmlns:a="http://schemas.openxmlformats.org/drawingml/2006/mai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tx1"/>
        </a:fontRef>
      </cdr:style>
      <cdr:txBody>
        <a:bodyPr xmlns:a="http://schemas.openxmlformats.org/drawingml/2006/main" wrap="none" rtlCol="0" anchor="t">
          <a:spAutoFit/>
        </a:bodyPr>
        <a:lstStyle xmlns:a="http://schemas.openxmlformats.org/drawingml/2006/main">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xmlns:a="http://schemas.openxmlformats.org/drawingml/2006/main">
          <a:r>
            <a:rPr lang="en-US" sz="1400" dirty="0"/>
            <a:t>stage </a:t>
          </a:r>
          <a:r>
            <a:rPr lang="en-US" sz="1400" dirty="0" smtClean="0"/>
            <a:t>3rd</a:t>
          </a:r>
          <a:r>
            <a:rPr lang="en-US" sz="1100" dirty="0" smtClean="0"/>
            <a:t> </a:t>
          </a:r>
          <a:endParaRPr lang="en-US" sz="1100" dirty="0"/>
        </a:p>
      </cdr:txBody>
    </cdr:sp>
  </cdr:relSizeAnchor>
  <cdr:relSizeAnchor xmlns:cdr="http://schemas.openxmlformats.org/drawingml/2006/chartDrawing">
    <cdr:from>
      <cdr:x>0.25</cdr:x>
      <cdr:y>0.48082</cdr:y>
    </cdr:from>
    <cdr:to>
      <cdr:x>0.4375</cdr:x>
      <cdr:y>0.53631</cdr:y>
    </cdr:to>
    <cdr:sp macro="" textlink="">
      <cdr:nvSpPr>
        <cdr:cNvPr id="10" name="TextBox 6"/>
        <cdr:cNvSpPr txBox="1"/>
      </cdr:nvSpPr>
      <cdr:spPr>
        <a:xfrm xmlns:a="http://schemas.openxmlformats.org/drawingml/2006/main">
          <a:off x="1524000" y="2667000"/>
          <a:ext cx="1143000" cy="307777"/>
        </a:xfrm>
        <a:prstGeom xmlns:a="http://schemas.openxmlformats.org/drawingml/2006/main" prst="rect">
          <a:avLst/>
        </a:prstGeom>
        <a:noFill xmlns:a="http://schemas.openxmlformats.org/drawingml/2006/mai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tx1"/>
        </a:fontRef>
      </cdr:style>
      <cdr:txBody>
        <a:bodyPr xmlns:a="http://schemas.openxmlformats.org/drawingml/2006/main" wrap="square" rtlCol="0" anchor="t">
          <a:spAutoFit/>
        </a:bodyPr>
        <a:lstStyle xmlns:a="http://schemas.openxmlformats.org/drawingml/2006/main">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xmlns:a="http://schemas.openxmlformats.org/drawingml/2006/main">
          <a:r>
            <a:rPr lang="en-US" sz="1400" dirty="0"/>
            <a:t>stage </a:t>
          </a:r>
          <a:r>
            <a:rPr lang="en-US" sz="1400" dirty="0" smtClean="0"/>
            <a:t>1</a:t>
          </a:r>
          <a:r>
            <a:rPr lang="en-US" sz="1400" baseline="30000" dirty="0" smtClean="0"/>
            <a:t>st</a:t>
          </a:r>
          <a:r>
            <a:rPr lang="en-US" dirty="0" smtClean="0"/>
            <a:t> </a:t>
          </a:r>
          <a:r>
            <a:rPr lang="en-US" sz="1100" dirty="0" smtClean="0"/>
            <a:t> </a:t>
          </a:r>
          <a:endParaRPr lang="en-US" sz="1100" dirty="0"/>
        </a:p>
      </cdr:txBody>
    </cdr:sp>
  </cdr:relSizeAnchor>
</c:userShapes>
</file>

<file path=ppt/drawings/drawing2.xml><?xml version="1.0" encoding="utf-8"?>
<c:userShapes xmlns:c="http://schemas.openxmlformats.org/drawingml/2006/chart">
  <cdr:relSizeAnchor xmlns:cdr="http://schemas.openxmlformats.org/drawingml/2006/chartDrawing">
    <cdr:from>
      <cdr:x>0.30769</cdr:x>
      <cdr:y>0.42769</cdr:y>
    </cdr:from>
    <cdr:to>
      <cdr:x>0.69231</cdr:x>
      <cdr:y>0.62509</cdr:y>
    </cdr:to>
    <cdr:cxnSp macro="">
      <cdr:nvCxnSpPr>
        <cdr:cNvPr id="3" name="Straight Arrow Connector 2"/>
        <cdr:cNvCxnSpPr/>
      </cdr:nvCxnSpPr>
      <cdr:spPr>
        <a:xfrm xmlns:a="http://schemas.openxmlformats.org/drawingml/2006/main" flipH="1">
          <a:off x="1524000" y="1981200"/>
          <a:ext cx="1905000" cy="914400"/>
        </a:xfrm>
        <a:prstGeom xmlns:a="http://schemas.openxmlformats.org/drawingml/2006/main" prst="straightConnector1">
          <a:avLst/>
        </a:prstGeom>
        <a:ln xmlns:a="http://schemas.openxmlformats.org/drawingml/2006/main">
          <a:tailEnd type="arrow"/>
        </a:ln>
      </cdr:spPr>
      <cdr:style>
        <a:lnRef xmlns:a="http://schemas.openxmlformats.org/drawingml/2006/main" idx="2">
          <a:schemeClr val="dk1"/>
        </a:lnRef>
        <a:fillRef xmlns:a="http://schemas.openxmlformats.org/drawingml/2006/main" idx="0">
          <a:schemeClr val="dk1"/>
        </a:fillRef>
        <a:effectRef xmlns:a="http://schemas.openxmlformats.org/drawingml/2006/main" idx="1">
          <a:schemeClr val="dk1"/>
        </a:effectRef>
        <a:fontRef xmlns:a="http://schemas.openxmlformats.org/drawingml/2006/main" idx="minor">
          <a:schemeClr val="tx1"/>
        </a:fontRef>
      </cdr:style>
    </cdr:cxnSp>
  </cdr:relSizeAnchor>
  <cdr:relSizeAnchor xmlns:cdr="http://schemas.openxmlformats.org/drawingml/2006/chartDrawing">
    <cdr:from>
      <cdr:x>0.72308</cdr:x>
      <cdr:y>0.34544</cdr:y>
    </cdr:from>
    <cdr:to>
      <cdr:x>0.90769</cdr:x>
      <cdr:y>0.44115</cdr:y>
    </cdr:to>
    <cdr:sp macro="" textlink="">
      <cdr:nvSpPr>
        <cdr:cNvPr id="4" name="TextBox 3"/>
        <cdr:cNvSpPr txBox="1"/>
      </cdr:nvSpPr>
      <cdr:spPr>
        <a:xfrm xmlns:a="http://schemas.openxmlformats.org/drawingml/2006/main">
          <a:off x="3581400" y="1600200"/>
          <a:ext cx="914400" cy="443345"/>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r>
            <a:rPr lang="en-US" sz="1600" dirty="0" smtClean="0"/>
            <a:t>Isoquant</a:t>
          </a:r>
          <a:endParaRPr lang="en-US" sz="1600" dirty="0"/>
        </a:p>
      </cdr:txBody>
    </cdr:sp>
  </cdr:relSizeAnchor>
</c:userShap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Straight Connector 6"/>
          <p:cNvSpPr>
            <a:spLocks noChangeShapeType="1"/>
          </p:cNvSpPr>
          <p:nvPr/>
        </p:nvSpPr>
        <p:spPr bwMode="auto">
          <a:xfrm>
            <a:off x="514350" y="5349902"/>
            <a:ext cx="8629650" cy="2381"/>
          </a:xfrm>
          <a:prstGeom prst="line">
            <a:avLst/>
          </a:prstGeom>
          <a:noFill/>
          <a:ln w="9525" cap="flat" cmpd="sng" algn="ctr">
            <a:gradFill flip="none" rotWithShape="1">
              <a:gsLst>
                <a:gs pos="0">
                  <a:schemeClr val="accent1">
                    <a:alpha val="0"/>
                  </a:schemeClr>
                </a:gs>
                <a:gs pos="17000">
                  <a:schemeClr val="accent1"/>
                </a:gs>
                <a:gs pos="100000">
                  <a:schemeClr val="accent1"/>
                </a:gs>
              </a:gsLst>
              <a:lin ang="0" scaled="1"/>
              <a:tileRect/>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9" name="Title 28"/>
          <p:cNvSpPr>
            <a:spLocks noGrp="1"/>
          </p:cNvSpPr>
          <p:nvPr>
            <p:ph type="ctrTitle"/>
          </p:nvPr>
        </p:nvSpPr>
        <p:spPr>
          <a:xfrm>
            <a:off x="381000" y="4853411"/>
            <a:ext cx="8458200" cy="1222375"/>
          </a:xfrm>
        </p:spPr>
        <p:txBody>
          <a:bodyPr anchor="t"/>
          <a:lstStyle/>
          <a:p>
            <a:r>
              <a:rPr kumimoji="0" lang="en-US" smtClean="0"/>
              <a:t>Click to edit Master title style</a:t>
            </a:r>
            <a:endParaRPr kumimoji="0" lang="en-US"/>
          </a:p>
        </p:txBody>
      </p:sp>
      <p:sp>
        <p:nvSpPr>
          <p:cNvPr id="9" name="Subtitle 8"/>
          <p:cNvSpPr>
            <a:spLocks noGrp="1"/>
          </p:cNvSpPr>
          <p:nvPr>
            <p:ph type="subTitle" idx="1"/>
          </p:nvPr>
        </p:nvSpPr>
        <p:spPr>
          <a:xfrm>
            <a:off x="381000" y="3886200"/>
            <a:ext cx="8458200" cy="914400"/>
          </a:xfrm>
        </p:spPr>
        <p:txBody>
          <a:bodyPr anchor="b"/>
          <a:lstStyle>
            <a:lvl1pPr marL="0" indent="0" algn="l">
              <a:buNone/>
              <a:defRPr sz="2400">
                <a:solidFill>
                  <a:schemeClr val="tx2">
                    <a:shade val="75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16" name="Date Placeholder 15"/>
          <p:cNvSpPr>
            <a:spLocks noGrp="1"/>
          </p:cNvSpPr>
          <p:nvPr>
            <p:ph type="dt" sz="half" idx="10"/>
          </p:nvPr>
        </p:nvSpPr>
        <p:spPr/>
        <p:txBody>
          <a:bodyPr/>
          <a:lstStyle/>
          <a:p>
            <a:fld id="{1D8BD707-D9CF-40AE-B4C6-C98DA3205C09}" type="datetimeFigureOut">
              <a:rPr lang="en-US" smtClean="0"/>
              <a:pPr/>
              <a:t>12/10/22</a:t>
            </a:fld>
            <a:endParaRPr lang="en-US"/>
          </a:p>
        </p:txBody>
      </p:sp>
      <p:sp>
        <p:nvSpPr>
          <p:cNvPr id="2" name="Footer Placeholder 1"/>
          <p:cNvSpPr>
            <a:spLocks noGrp="1"/>
          </p:cNvSpPr>
          <p:nvPr>
            <p:ph type="ftr" sz="quarter" idx="11"/>
          </p:nvPr>
        </p:nvSpPr>
        <p:spPr/>
        <p:txBody>
          <a:bodyPr/>
          <a:lstStyle/>
          <a:p>
            <a:endParaRPr lang="en-US"/>
          </a:p>
        </p:txBody>
      </p:sp>
      <p:sp>
        <p:nvSpPr>
          <p:cNvPr id="15" name="Slide Number Placeholder 14"/>
          <p:cNvSpPr>
            <a:spLocks noGrp="1"/>
          </p:cNvSpPr>
          <p:nvPr>
            <p:ph type="sldNum" sz="quarter" idx="12"/>
          </p:nvPr>
        </p:nvSpPr>
        <p:spPr>
          <a:xfrm>
            <a:off x="8229600" y="6473952"/>
            <a:ext cx="758952" cy="246888"/>
          </a:xfrm>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1D8BD707-D9CF-40AE-B4C6-C98DA3205C09}" type="datetimeFigureOut">
              <a:rPr lang="en-US" smtClean="0"/>
              <a:pPr/>
              <a:t>12/10/22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549276"/>
            <a:ext cx="1828800" cy="5851525"/>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549276"/>
            <a:ext cx="6248400" cy="5851525"/>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1D8BD707-D9CF-40AE-B4C6-C98DA3205C09}" type="datetimeFigureOut">
              <a:rPr lang="en-US" smtClean="0"/>
              <a:pPr/>
              <a:t>12/10/22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2" name="Title 21"/>
          <p:cNvSpPr>
            <a:spLocks noGrp="1"/>
          </p:cNvSpPr>
          <p:nvPr>
            <p:ph type="title"/>
          </p:nvPr>
        </p:nvSpPr>
        <p:spPr/>
        <p:txBody>
          <a:bodyPr/>
          <a:lstStyle/>
          <a:p>
            <a:r>
              <a:rPr kumimoji="0" lang="en-US" smtClean="0"/>
              <a:t>Click to edit Master title style</a:t>
            </a:r>
            <a:endParaRPr kumimoji="0" lang="en-US"/>
          </a:p>
        </p:txBody>
      </p:sp>
      <p:sp>
        <p:nvSpPr>
          <p:cNvPr id="27" name="Content Placeholder 26"/>
          <p:cNvSpPr>
            <a:spLocks noGrp="1"/>
          </p:cNvSpPr>
          <p:nvPr>
            <p:ph idx="1"/>
          </p:nvPr>
        </p:nvSpPr>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25" name="Date Placeholder 24"/>
          <p:cNvSpPr>
            <a:spLocks noGrp="1"/>
          </p:cNvSpPr>
          <p:nvPr>
            <p:ph type="dt" sz="half" idx="10"/>
          </p:nvPr>
        </p:nvSpPr>
        <p:spPr/>
        <p:txBody>
          <a:bodyPr/>
          <a:lstStyle/>
          <a:p>
            <a:fld id="{1D8BD707-D9CF-40AE-B4C6-C98DA3205C09}" type="datetimeFigureOut">
              <a:rPr lang="en-US" smtClean="0"/>
              <a:pPr/>
              <a:t>12/10/22</a:t>
            </a:fld>
            <a:endParaRPr lang="en-US"/>
          </a:p>
        </p:txBody>
      </p:sp>
      <p:sp>
        <p:nvSpPr>
          <p:cNvPr id="19" name="Footer Placeholder 18"/>
          <p:cNvSpPr>
            <a:spLocks noGrp="1"/>
          </p:cNvSpPr>
          <p:nvPr>
            <p:ph type="ftr" sz="quarter" idx="11"/>
          </p:nvPr>
        </p:nvSpPr>
        <p:spPr>
          <a:xfrm>
            <a:off x="3581400" y="76200"/>
            <a:ext cx="2895600" cy="288925"/>
          </a:xfrm>
        </p:spPr>
        <p:txBody>
          <a:bodyPr/>
          <a:lstStyle/>
          <a:p>
            <a:endParaRPr lang="en-US"/>
          </a:p>
        </p:txBody>
      </p:sp>
      <p:sp>
        <p:nvSpPr>
          <p:cNvPr id="16" name="Slide Number Placeholder 15"/>
          <p:cNvSpPr>
            <a:spLocks noGrp="1"/>
          </p:cNvSpPr>
          <p:nvPr>
            <p:ph type="sldNum" sz="quarter" idx="12"/>
          </p:nvPr>
        </p:nvSpPr>
        <p:spPr>
          <a:xfrm>
            <a:off x="8229600" y="6473952"/>
            <a:ext cx="758952" cy="246888"/>
          </a:xfrm>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3">
        <a:schemeClr val="bg2"/>
      </p:bgRef>
    </p:bg>
    <p:spTree>
      <p:nvGrpSpPr>
        <p:cNvPr id="1" name=""/>
        <p:cNvGrpSpPr/>
        <p:nvPr/>
      </p:nvGrpSpPr>
      <p:grpSpPr>
        <a:xfrm>
          <a:off x="0" y="0"/>
          <a:ext cx="0" cy="0"/>
          <a:chOff x="0" y="0"/>
          <a:chExt cx="0" cy="0"/>
        </a:xfrm>
      </p:grpSpPr>
      <p:sp>
        <p:nvSpPr>
          <p:cNvPr id="7" name="Straight Connector 6"/>
          <p:cNvSpPr>
            <a:spLocks noChangeShapeType="1"/>
          </p:cNvSpPr>
          <p:nvPr/>
        </p:nvSpPr>
        <p:spPr bwMode="auto">
          <a:xfrm>
            <a:off x="514350" y="3444902"/>
            <a:ext cx="8629650" cy="2381"/>
          </a:xfrm>
          <a:prstGeom prst="line">
            <a:avLst/>
          </a:prstGeom>
          <a:noFill/>
          <a:ln w="9525" cap="flat" cmpd="sng" algn="ctr">
            <a:gradFill flip="none" rotWithShape="1">
              <a:gsLst>
                <a:gs pos="0">
                  <a:schemeClr val="accent1">
                    <a:alpha val="0"/>
                  </a:schemeClr>
                </a:gs>
                <a:gs pos="17000">
                  <a:schemeClr val="accent1"/>
                </a:gs>
                <a:gs pos="100000">
                  <a:schemeClr val="accent1"/>
                </a:gs>
              </a:gsLst>
              <a:lin ang="0" scaled="1"/>
              <a:tileRect/>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6" name="Text Placeholder 5"/>
          <p:cNvSpPr>
            <a:spLocks noGrp="1"/>
          </p:cNvSpPr>
          <p:nvPr>
            <p:ph type="body" idx="1"/>
          </p:nvPr>
        </p:nvSpPr>
        <p:spPr>
          <a:xfrm>
            <a:off x="381000" y="1676400"/>
            <a:ext cx="8458200" cy="1219200"/>
          </a:xfrm>
        </p:spPr>
        <p:txBody>
          <a:bodyPr anchor="b"/>
          <a:lstStyle>
            <a:lvl1pPr marL="0" indent="0" algn="r">
              <a:buNone/>
              <a:defRPr sz="2000">
                <a:solidFill>
                  <a:schemeClr val="tx2">
                    <a:shade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19" name="Date Placeholder 18"/>
          <p:cNvSpPr>
            <a:spLocks noGrp="1"/>
          </p:cNvSpPr>
          <p:nvPr>
            <p:ph type="dt" sz="half" idx="10"/>
          </p:nvPr>
        </p:nvSpPr>
        <p:spPr/>
        <p:txBody>
          <a:bodyPr/>
          <a:lstStyle/>
          <a:p>
            <a:fld id="{1D8BD707-D9CF-40AE-B4C6-C98DA3205C09}" type="datetimeFigureOut">
              <a:rPr lang="en-US" smtClean="0"/>
              <a:pPr/>
              <a:t>12/10/22</a:t>
            </a:fld>
            <a:endParaRPr lang="en-US"/>
          </a:p>
        </p:txBody>
      </p:sp>
      <p:sp>
        <p:nvSpPr>
          <p:cNvPr id="11" name="Footer Placeholder 10"/>
          <p:cNvSpPr>
            <a:spLocks noGrp="1"/>
          </p:cNvSpPr>
          <p:nvPr>
            <p:ph type="ftr" sz="quarter" idx="11"/>
          </p:nvPr>
        </p:nvSpPr>
        <p:spPr/>
        <p:txBody>
          <a:bodyPr/>
          <a:lstStyle/>
          <a:p>
            <a:endParaRPr lang="en-US"/>
          </a:p>
        </p:txBody>
      </p:sp>
      <p:sp>
        <p:nvSpPr>
          <p:cNvPr id="16" name="Slide Number Placeholder 15"/>
          <p:cNvSpPr>
            <a:spLocks noGrp="1"/>
          </p:cNvSpPr>
          <p:nvPr>
            <p:ph type="sldNum" sz="quarter" idx="12"/>
          </p:nvPr>
        </p:nvSpPr>
        <p:spPr/>
        <p:txBody>
          <a:bodyPr/>
          <a:lstStyle/>
          <a:p>
            <a:fld id="{B6F15528-21DE-4FAA-801E-634DDDAF4B2B}" type="slidenum">
              <a:rPr lang="en-US" smtClean="0"/>
              <a:pPr/>
              <a:t>‹#›</a:t>
            </a:fld>
            <a:endParaRPr lang="en-US"/>
          </a:p>
        </p:txBody>
      </p:sp>
      <p:sp>
        <p:nvSpPr>
          <p:cNvPr id="8" name="Title 7"/>
          <p:cNvSpPr>
            <a:spLocks noGrp="1"/>
          </p:cNvSpPr>
          <p:nvPr>
            <p:ph type="title"/>
          </p:nvPr>
        </p:nvSpPr>
        <p:spPr>
          <a:xfrm>
            <a:off x="180475" y="2947085"/>
            <a:ext cx="8686800" cy="1184825"/>
          </a:xfrm>
        </p:spPr>
        <p:txBody>
          <a:bodyPr rtlCol="0" anchor="t"/>
          <a:lstStyle>
            <a:lvl1pPr algn="r">
              <a:defRPr/>
            </a:lvl1pPr>
          </a:lstStyle>
          <a:p>
            <a:r>
              <a:rPr kumimoji="0" lang="en-US" smtClean="0"/>
              <a:t>Click to edit Master title style</a:t>
            </a:r>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0" name="Title 19"/>
          <p:cNvSpPr>
            <a:spLocks noGrp="1"/>
          </p:cNvSpPr>
          <p:nvPr>
            <p:ph type="title"/>
          </p:nvPr>
        </p:nvSpPr>
        <p:spPr>
          <a:xfrm>
            <a:off x="301752" y="457200"/>
            <a:ext cx="8686800" cy="841248"/>
          </a:xfrm>
        </p:spPr>
        <p:txBody>
          <a:bodyPr/>
          <a:lstStyle/>
          <a:p>
            <a:r>
              <a:rPr kumimoji="0" lang="en-US" smtClean="0"/>
              <a:t>Click to edit Master title style</a:t>
            </a:r>
            <a:endParaRPr kumimoji="0" lang="en-US"/>
          </a:p>
        </p:txBody>
      </p:sp>
      <p:sp>
        <p:nvSpPr>
          <p:cNvPr id="14" name="Content Placeholder 13"/>
          <p:cNvSpPr>
            <a:spLocks noGrp="1"/>
          </p:cNvSpPr>
          <p:nvPr>
            <p:ph sz="half" idx="1"/>
          </p:nvPr>
        </p:nvSpPr>
        <p:spPr>
          <a:xfrm>
            <a:off x="304800" y="1600200"/>
            <a:ext cx="4191000" cy="4724400"/>
          </a:xfrm>
        </p:spPr>
        <p:txBody>
          <a:bodyPr/>
          <a:lstStyle>
            <a:lvl1pPr>
              <a:defRPr sz="28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3" name="Content Placeholder 12"/>
          <p:cNvSpPr>
            <a:spLocks noGrp="1"/>
          </p:cNvSpPr>
          <p:nvPr>
            <p:ph sz="half" idx="2"/>
          </p:nvPr>
        </p:nvSpPr>
        <p:spPr>
          <a:xfrm>
            <a:off x="4648200" y="1600200"/>
            <a:ext cx="4343400" cy="4724400"/>
          </a:xfrm>
        </p:spPr>
        <p:txBody>
          <a:bodyPr/>
          <a:lstStyle>
            <a:lvl1pPr>
              <a:defRPr sz="28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21" name="Date Placeholder 20"/>
          <p:cNvSpPr>
            <a:spLocks noGrp="1"/>
          </p:cNvSpPr>
          <p:nvPr>
            <p:ph type="dt" sz="half" idx="10"/>
          </p:nvPr>
        </p:nvSpPr>
        <p:spPr/>
        <p:txBody>
          <a:bodyPr/>
          <a:lstStyle/>
          <a:p>
            <a:fld id="{1D8BD707-D9CF-40AE-B4C6-C98DA3205C09}" type="datetimeFigureOut">
              <a:rPr lang="en-US" smtClean="0"/>
              <a:pPr/>
              <a:t>12/10/22</a:t>
            </a:fld>
            <a:endParaRPr lang="en-US"/>
          </a:p>
        </p:txBody>
      </p:sp>
      <p:sp>
        <p:nvSpPr>
          <p:cNvPr id="10" name="Footer Placeholder 9"/>
          <p:cNvSpPr>
            <a:spLocks noGrp="1"/>
          </p:cNvSpPr>
          <p:nvPr>
            <p:ph type="ftr" sz="quarter" idx="11"/>
          </p:nvPr>
        </p:nvSpPr>
        <p:spPr/>
        <p:txBody>
          <a:bodyPr/>
          <a:lstStyle/>
          <a:p>
            <a:endParaRPr lang="en-US"/>
          </a:p>
        </p:txBody>
      </p:sp>
      <p:sp>
        <p:nvSpPr>
          <p:cNvPr id="31" name="Slide Number Placeholder 30"/>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9" name="Title 28"/>
          <p:cNvSpPr>
            <a:spLocks noGrp="1"/>
          </p:cNvSpPr>
          <p:nvPr>
            <p:ph type="title"/>
          </p:nvPr>
        </p:nvSpPr>
        <p:spPr>
          <a:xfrm>
            <a:off x="304800" y="5410200"/>
            <a:ext cx="8610600" cy="882650"/>
          </a:xfrm>
        </p:spPr>
        <p:txBody>
          <a:bodyPr anchor="ctr"/>
          <a:lstStyle>
            <a:lvl1pPr>
              <a:defRPr/>
            </a:lvl1pPr>
          </a:lstStyle>
          <a:p>
            <a:r>
              <a:rPr kumimoji="0" lang="en-US" smtClean="0"/>
              <a:t>Click to edit Master title style</a:t>
            </a:r>
            <a:endParaRPr kumimoji="0" lang="en-US"/>
          </a:p>
        </p:txBody>
      </p:sp>
      <p:sp>
        <p:nvSpPr>
          <p:cNvPr id="13" name="Text Placeholder 12"/>
          <p:cNvSpPr>
            <a:spLocks noGrp="1"/>
          </p:cNvSpPr>
          <p:nvPr>
            <p:ph type="body" idx="1"/>
          </p:nvPr>
        </p:nvSpPr>
        <p:spPr>
          <a:xfrm>
            <a:off x="281444" y="666750"/>
            <a:ext cx="4290556" cy="639762"/>
          </a:xfrm>
        </p:spPr>
        <p:txBody>
          <a:bodyPr anchor="ctr"/>
          <a:lstStyle>
            <a:lvl1pPr marL="0" indent="0">
              <a:buNone/>
              <a:defRPr sz="1800" b="0" cap="all" baseline="0">
                <a:solidFill>
                  <a:schemeClr val="accent1">
                    <a:shade val="50000"/>
                  </a:schemeClr>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25" name="Text Placeholder 24"/>
          <p:cNvSpPr>
            <a:spLocks noGrp="1"/>
          </p:cNvSpPr>
          <p:nvPr>
            <p:ph type="body" sz="half" idx="3"/>
          </p:nvPr>
        </p:nvSpPr>
        <p:spPr>
          <a:xfrm>
            <a:off x="4645025" y="666750"/>
            <a:ext cx="4292241" cy="639762"/>
          </a:xfrm>
        </p:spPr>
        <p:txBody>
          <a:bodyPr anchor="ctr"/>
          <a:lstStyle>
            <a:lvl1pPr marL="0" indent="0">
              <a:buNone/>
              <a:defRPr sz="1800" b="0" cap="all" baseline="0">
                <a:solidFill>
                  <a:schemeClr val="accent1">
                    <a:shade val="50000"/>
                  </a:schemeClr>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Content Placeholder 3"/>
          <p:cNvSpPr>
            <a:spLocks noGrp="1"/>
          </p:cNvSpPr>
          <p:nvPr>
            <p:ph sz="quarter" idx="2"/>
          </p:nvPr>
        </p:nvSpPr>
        <p:spPr>
          <a:xfrm>
            <a:off x="281444" y="1316037"/>
            <a:ext cx="4290556" cy="3941763"/>
          </a:xfrm>
        </p:spPr>
        <p:txBody>
          <a:bodyPr/>
          <a:lstStyle>
            <a:lvl1pPr>
              <a:defRPr sz="24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28" name="Content Placeholder 27"/>
          <p:cNvSpPr>
            <a:spLocks noGrp="1"/>
          </p:cNvSpPr>
          <p:nvPr>
            <p:ph sz="quarter" idx="4"/>
          </p:nvPr>
        </p:nvSpPr>
        <p:spPr>
          <a:xfrm>
            <a:off x="4648730" y="1316037"/>
            <a:ext cx="4288536" cy="3941763"/>
          </a:xfrm>
        </p:spPr>
        <p:txBody>
          <a:bodyPr/>
          <a:lstStyle>
            <a:lvl1pPr>
              <a:defRPr sz="24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0" name="Date Placeholder 9"/>
          <p:cNvSpPr>
            <a:spLocks noGrp="1"/>
          </p:cNvSpPr>
          <p:nvPr>
            <p:ph type="dt" sz="half" idx="10"/>
          </p:nvPr>
        </p:nvSpPr>
        <p:spPr/>
        <p:txBody>
          <a:bodyPr/>
          <a:lstStyle/>
          <a:p>
            <a:fld id="{1D8BD707-D9CF-40AE-B4C6-C98DA3205C09}" type="datetimeFigureOut">
              <a:rPr lang="en-US" smtClean="0"/>
              <a:pPr/>
              <a:t>12/10/22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8229600" y="6477000"/>
            <a:ext cx="762000" cy="246888"/>
          </a:xfrm>
        </p:spPr>
        <p:txBody>
          <a:bodyPr/>
          <a:lstStyle/>
          <a:p>
            <a:fld id="{B6F15528-21DE-4FAA-801E-634DDDAF4B2B}" type="slidenum">
              <a:rPr lang="en-US" smtClean="0"/>
              <a:pPr/>
              <a:t>‹#›</a:t>
            </a:fld>
            <a:endParaRPr lang="en-US"/>
          </a:p>
        </p:txBody>
      </p:sp>
      <p:sp>
        <p:nvSpPr>
          <p:cNvPr id="11" name="Straight Connector 10"/>
          <p:cNvSpPr>
            <a:spLocks noChangeShapeType="1"/>
          </p:cNvSpPr>
          <p:nvPr/>
        </p:nvSpPr>
        <p:spPr bwMode="auto">
          <a:xfrm>
            <a:off x="514350" y="6019800"/>
            <a:ext cx="8629650" cy="2381"/>
          </a:xfrm>
          <a:prstGeom prst="line">
            <a:avLst/>
          </a:prstGeom>
          <a:noFill/>
          <a:ln w="9525" cap="flat" cmpd="sng" algn="ctr">
            <a:gradFill flip="none" rotWithShape="1">
              <a:gsLst>
                <a:gs pos="0">
                  <a:schemeClr val="accent1">
                    <a:alpha val="0"/>
                  </a:schemeClr>
                </a:gs>
                <a:gs pos="17000">
                  <a:schemeClr val="accent1"/>
                </a:gs>
                <a:gs pos="100000">
                  <a:schemeClr val="accent1"/>
                </a:gs>
              </a:gsLst>
              <a:lin ang="0" scaled="1"/>
              <a:tileRect/>
            </a:gradFill>
            <a:prstDash val="solid"/>
            <a:round/>
            <a:headEnd type="none" w="med" len="med"/>
            <a:tailEnd type="none" w="med" len="med"/>
          </a:ln>
          <a:effectLst/>
        </p:spPr>
        <p:txBody>
          <a:bodyPr vert="horz" wrap="square" lIns="91440" tIns="45720" rIns="91440" bIns="45720" anchor="t" compatLnSpc="1"/>
          <a:lstStyle/>
          <a:p>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0" name="Title 29"/>
          <p:cNvSpPr>
            <a:spLocks noGrp="1"/>
          </p:cNvSpPr>
          <p:nvPr>
            <p:ph type="title"/>
          </p:nvPr>
        </p:nvSpPr>
        <p:spPr>
          <a:xfrm>
            <a:off x="301752" y="457200"/>
            <a:ext cx="8686800" cy="841248"/>
          </a:xfrm>
        </p:spPr>
        <p:txBody>
          <a:bodyPr/>
          <a:lstStyle/>
          <a:p>
            <a:r>
              <a:rPr kumimoji="0" lang="en-US" smtClean="0"/>
              <a:t>Click to edit Master title style</a:t>
            </a:r>
            <a:endParaRPr kumimoji="0" lang="en-US"/>
          </a:p>
        </p:txBody>
      </p:sp>
      <p:sp>
        <p:nvSpPr>
          <p:cNvPr id="12" name="Date Placeholder 11"/>
          <p:cNvSpPr>
            <a:spLocks noGrp="1"/>
          </p:cNvSpPr>
          <p:nvPr>
            <p:ph type="dt" sz="half" idx="10"/>
          </p:nvPr>
        </p:nvSpPr>
        <p:spPr/>
        <p:txBody>
          <a:bodyPr/>
          <a:lstStyle/>
          <a:p>
            <a:fld id="{1D8BD707-D9CF-40AE-B4C6-C98DA3205C09}" type="datetimeFigureOut">
              <a:rPr lang="en-US" smtClean="0"/>
              <a:pPr/>
              <a:t>12/10/22</a:t>
            </a:fld>
            <a:endParaRPr lang="en-US"/>
          </a:p>
        </p:txBody>
      </p:sp>
      <p:sp>
        <p:nvSpPr>
          <p:cNvPr id="21" name="Footer Placeholder 20"/>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1D8BD707-D9CF-40AE-B4C6-C98DA3205C09}" type="datetimeFigureOut">
              <a:rPr lang="en-US" smtClean="0"/>
              <a:pPr/>
              <a:t>12/10/22</a:t>
            </a:fld>
            <a:endParaRPr lang="en-US"/>
          </a:p>
        </p:txBody>
      </p:sp>
      <p:sp>
        <p:nvSpPr>
          <p:cNvPr id="24" name="Footer Placeholder 23"/>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Straight Connector 7"/>
          <p:cNvSpPr>
            <a:spLocks noChangeShapeType="1"/>
          </p:cNvSpPr>
          <p:nvPr/>
        </p:nvSpPr>
        <p:spPr bwMode="auto">
          <a:xfrm>
            <a:off x="514350" y="5849117"/>
            <a:ext cx="8629650" cy="2381"/>
          </a:xfrm>
          <a:prstGeom prst="line">
            <a:avLst/>
          </a:prstGeom>
          <a:noFill/>
          <a:ln w="9525" cap="flat" cmpd="sng" algn="ctr">
            <a:gradFill flip="none" rotWithShape="1">
              <a:gsLst>
                <a:gs pos="0">
                  <a:schemeClr val="accent1">
                    <a:alpha val="0"/>
                  </a:schemeClr>
                </a:gs>
                <a:gs pos="17000">
                  <a:schemeClr val="accent1"/>
                </a:gs>
                <a:gs pos="100000">
                  <a:schemeClr val="accent1"/>
                </a:gs>
              </a:gsLst>
              <a:lin ang="0" scaled="1"/>
              <a:tileRect/>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Title 11"/>
          <p:cNvSpPr>
            <a:spLocks noGrp="1"/>
          </p:cNvSpPr>
          <p:nvPr>
            <p:ph type="title"/>
          </p:nvPr>
        </p:nvSpPr>
        <p:spPr>
          <a:xfrm>
            <a:off x="457200" y="5486400"/>
            <a:ext cx="8458200" cy="520700"/>
          </a:xfrm>
        </p:spPr>
        <p:txBody>
          <a:bodyPr anchor="ctr"/>
          <a:lstStyle>
            <a:lvl1pPr algn="l">
              <a:buNone/>
              <a:defRPr sz="2000" b="1"/>
            </a:lvl1pPr>
          </a:lstStyle>
          <a:p>
            <a:r>
              <a:rPr kumimoji="0" lang="en-US" smtClean="0"/>
              <a:t>Click to edit Master title style</a:t>
            </a:r>
            <a:endParaRPr kumimoji="0" lang="en-US"/>
          </a:p>
        </p:txBody>
      </p:sp>
      <p:sp>
        <p:nvSpPr>
          <p:cNvPr id="26" name="Text Placeholder 25"/>
          <p:cNvSpPr>
            <a:spLocks noGrp="1"/>
          </p:cNvSpPr>
          <p:nvPr>
            <p:ph type="body" idx="2"/>
          </p:nvPr>
        </p:nvSpPr>
        <p:spPr>
          <a:xfrm>
            <a:off x="457200" y="609600"/>
            <a:ext cx="3008313" cy="4800600"/>
          </a:xfrm>
        </p:spPr>
        <p:txBody>
          <a:bodyPr/>
          <a:lstStyle>
            <a:lvl1pPr marL="0" indent="0">
              <a:buNone/>
              <a:defRPr sz="1400"/>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14" name="Content Placeholder 13"/>
          <p:cNvSpPr>
            <a:spLocks noGrp="1"/>
          </p:cNvSpPr>
          <p:nvPr>
            <p:ph sz="half" idx="1"/>
          </p:nvPr>
        </p:nvSpPr>
        <p:spPr>
          <a:xfrm>
            <a:off x="3575050" y="609600"/>
            <a:ext cx="5340350" cy="4800600"/>
          </a:xfrm>
        </p:spPr>
        <p:txBody>
          <a:bodyPr/>
          <a:lstStyle>
            <a:lvl1pPr>
              <a:defRPr sz="3200"/>
            </a:lvl1pPr>
            <a:lvl2pPr>
              <a:defRPr sz="2800"/>
            </a:lvl2pPr>
            <a:lvl3pPr>
              <a:defRPr sz="2400"/>
            </a:lvl3pPr>
            <a:lvl4pPr>
              <a:defRPr sz="2000"/>
            </a:lvl4pPr>
            <a:lvl5pPr>
              <a:defRPr sz="20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25" name="Date Placeholder 24"/>
          <p:cNvSpPr>
            <a:spLocks noGrp="1"/>
          </p:cNvSpPr>
          <p:nvPr>
            <p:ph type="dt" sz="half" idx="10"/>
          </p:nvPr>
        </p:nvSpPr>
        <p:spPr/>
        <p:txBody>
          <a:bodyPr/>
          <a:lstStyle/>
          <a:p>
            <a:fld id="{1D8BD707-D9CF-40AE-B4C6-C98DA3205C09}" type="datetimeFigureOut">
              <a:rPr lang="en-US" smtClean="0"/>
              <a:pPr/>
              <a:t>12/10/22</a:t>
            </a:fld>
            <a:endParaRPr lang="en-US"/>
          </a:p>
        </p:txBody>
      </p:sp>
      <p:sp>
        <p:nvSpPr>
          <p:cNvPr id="29" name="Footer Placeholder 28"/>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3" name="Picture Placeholder 12"/>
          <p:cNvSpPr>
            <a:spLocks noGrp="1"/>
          </p:cNvSpPr>
          <p:nvPr>
            <p:ph type="pic" idx="1"/>
          </p:nvPr>
        </p:nvSpPr>
        <p:spPr>
          <a:xfrm>
            <a:off x="3505200" y="616634"/>
            <a:ext cx="5029200" cy="3657600"/>
          </a:xfrm>
          <a:solidFill>
            <a:schemeClr val="bg1"/>
          </a:solidFill>
          <a:ln w="6350">
            <a:solidFill>
              <a:schemeClr val="accent1"/>
            </a:solidFill>
          </a:ln>
          <a:effectLst>
            <a:reflection blurRad="1000" stA="49000" endA="500" endPos="10000" dist="900" dir="5400000" sy="-90000" algn="bl" rotWithShape="0"/>
          </a:effectLst>
        </p:spPr>
        <p:txBody>
          <a:bodyPr/>
          <a:lstStyle>
            <a:lvl1pPr marL="0" indent="0">
              <a:buNone/>
              <a:defRPr sz="3200"/>
            </a:lvl1pPr>
          </a:lstStyle>
          <a:p>
            <a:r>
              <a:rPr kumimoji="0" lang="en-US" smtClean="0"/>
              <a:t>Click icon to add picture</a:t>
            </a:r>
            <a:endParaRPr kumimoji="0" lang="en-US" dirty="0"/>
          </a:p>
        </p:txBody>
      </p:sp>
      <p:sp>
        <p:nvSpPr>
          <p:cNvPr id="7" name="Date Placeholder 6"/>
          <p:cNvSpPr>
            <a:spLocks noGrp="1"/>
          </p:cNvSpPr>
          <p:nvPr>
            <p:ph type="dt" sz="half" idx="10"/>
          </p:nvPr>
        </p:nvSpPr>
        <p:spPr/>
        <p:txBody>
          <a:bodyPr/>
          <a:lstStyle/>
          <a:p>
            <a:fld id="{1D8BD707-D9CF-40AE-B4C6-C98DA3205C09}" type="datetimeFigureOut">
              <a:rPr lang="en-US" smtClean="0"/>
              <a:pPr/>
              <a:t>12/10/22</a:t>
            </a:fld>
            <a:endParaRPr lang="en-US"/>
          </a:p>
        </p:txBody>
      </p:sp>
      <p:sp>
        <p:nvSpPr>
          <p:cNvPr id="5" name="Footer Placeholder 4"/>
          <p:cNvSpPr>
            <a:spLocks noGrp="1"/>
          </p:cNvSpPr>
          <p:nvPr>
            <p:ph type="ftr" sz="quarter" idx="11"/>
          </p:nvPr>
        </p:nvSpPr>
        <p:spPr/>
        <p:txBody>
          <a:bodyPr/>
          <a:lstStyle/>
          <a:p>
            <a:endParaRPr lang="en-US"/>
          </a:p>
        </p:txBody>
      </p:sp>
      <p:sp>
        <p:nvSpPr>
          <p:cNvPr id="31" name="Slide Number Placeholder 30"/>
          <p:cNvSpPr>
            <a:spLocks noGrp="1"/>
          </p:cNvSpPr>
          <p:nvPr>
            <p:ph type="sldNum" sz="quarter" idx="12"/>
          </p:nvPr>
        </p:nvSpPr>
        <p:spPr/>
        <p:txBody>
          <a:bodyPr/>
          <a:lstStyle/>
          <a:p>
            <a:fld id="{B6F15528-21DE-4FAA-801E-634DDDAF4B2B}" type="slidenum">
              <a:rPr lang="en-US" smtClean="0"/>
              <a:pPr/>
              <a:t>‹#›</a:t>
            </a:fld>
            <a:endParaRPr lang="en-US"/>
          </a:p>
        </p:txBody>
      </p:sp>
      <p:sp>
        <p:nvSpPr>
          <p:cNvPr id="17" name="Title 16"/>
          <p:cNvSpPr>
            <a:spLocks noGrp="1"/>
          </p:cNvSpPr>
          <p:nvPr>
            <p:ph type="title"/>
          </p:nvPr>
        </p:nvSpPr>
        <p:spPr>
          <a:xfrm>
            <a:off x="381000" y="4993760"/>
            <a:ext cx="5867400" cy="522288"/>
          </a:xfrm>
        </p:spPr>
        <p:txBody>
          <a:bodyPr anchor="ctr"/>
          <a:lstStyle>
            <a:lvl1pPr algn="l">
              <a:buNone/>
              <a:defRPr sz="2000" b="1"/>
            </a:lvl1pPr>
          </a:lstStyle>
          <a:p>
            <a:r>
              <a:rPr kumimoji="0" lang="en-US" smtClean="0"/>
              <a:t>Click to edit Master title style</a:t>
            </a:r>
            <a:endParaRPr kumimoji="0" lang="en-US"/>
          </a:p>
        </p:txBody>
      </p:sp>
      <p:sp>
        <p:nvSpPr>
          <p:cNvPr id="26" name="Text Placeholder 25"/>
          <p:cNvSpPr>
            <a:spLocks noGrp="1"/>
          </p:cNvSpPr>
          <p:nvPr>
            <p:ph type="body" sz="half" idx="2"/>
          </p:nvPr>
        </p:nvSpPr>
        <p:spPr>
          <a:xfrm>
            <a:off x="381000" y="5533218"/>
            <a:ext cx="5867400" cy="768350"/>
          </a:xfrm>
        </p:spPr>
        <p:txBody>
          <a:bodyPr lIns="109728" tIns="0"/>
          <a:lstStyle>
            <a:lvl1pPr marL="0" indent="0">
              <a:buNone/>
              <a:defRPr sz="14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7" name="Straight Connector 6"/>
          <p:cNvSpPr>
            <a:spLocks noChangeShapeType="1"/>
          </p:cNvSpPr>
          <p:nvPr/>
        </p:nvSpPr>
        <p:spPr bwMode="auto">
          <a:xfrm>
            <a:off x="514350" y="1050898"/>
            <a:ext cx="8629650" cy="2381"/>
          </a:xfrm>
          <a:prstGeom prst="line">
            <a:avLst/>
          </a:prstGeom>
          <a:noFill/>
          <a:ln w="9525" cap="flat" cmpd="sng" algn="ctr">
            <a:gradFill flip="none" rotWithShape="1">
              <a:gsLst>
                <a:gs pos="0">
                  <a:schemeClr val="accent1">
                    <a:alpha val="0"/>
                  </a:schemeClr>
                </a:gs>
                <a:gs pos="17000">
                  <a:schemeClr val="accent1"/>
                </a:gs>
                <a:gs pos="100000">
                  <a:schemeClr val="accent1"/>
                </a:gs>
              </a:gsLst>
              <a:lin ang="0" scaled="1"/>
              <a:tileRect/>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8" name="Text Placeholder 7"/>
          <p:cNvSpPr>
            <a:spLocks noGrp="1"/>
          </p:cNvSpPr>
          <p:nvPr>
            <p:ph type="body" idx="1"/>
          </p:nvPr>
        </p:nvSpPr>
        <p:spPr>
          <a:xfrm>
            <a:off x="304800" y="1554162"/>
            <a:ext cx="8686800" cy="4525963"/>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1" name="Date Placeholder 10"/>
          <p:cNvSpPr>
            <a:spLocks noGrp="1"/>
          </p:cNvSpPr>
          <p:nvPr>
            <p:ph type="dt" sz="half" idx="2"/>
          </p:nvPr>
        </p:nvSpPr>
        <p:spPr>
          <a:xfrm>
            <a:off x="6477000" y="76200"/>
            <a:ext cx="2514600" cy="288925"/>
          </a:xfrm>
          <a:prstGeom prst="rect">
            <a:avLst/>
          </a:prstGeom>
        </p:spPr>
        <p:txBody>
          <a:bodyPr vert="horz"/>
          <a:lstStyle>
            <a:lvl1pPr algn="l" eaLnBrk="1" latinLnBrk="0" hangingPunct="1">
              <a:defRPr kumimoji="0" sz="1200">
                <a:solidFill>
                  <a:schemeClr val="accent1">
                    <a:shade val="75000"/>
                  </a:schemeClr>
                </a:solidFill>
              </a:defRPr>
            </a:lvl1pPr>
          </a:lstStyle>
          <a:p>
            <a:fld id="{1D8BD707-D9CF-40AE-B4C6-C98DA3205C09}" type="datetimeFigureOut">
              <a:rPr lang="en-US" smtClean="0"/>
              <a:pPr/>
              <a:t>12/10/22</a:t>
            </a:fld>
            <a:endParaRPr lang="en-US"/>
          </a:p>
        </p:txBody>
      </p:sp>
      <p:sp>
        <p:nvSpPr>
          <p:cNvPr id="28" name="Footer Placeholder 27"/>
          <p:cNvSpPr>
            <a:spLocks noGrp="1"/>
          </p:cNvSpPr>
          <p:nvPr>
            <p:ph type="ftr" sz="quarter" idx="3"/>
          </p:nvPr>
        </p:nvSpPr>
        <p:spPr>
          <a:xfrm>
            <a:off x="3124200" y="76200"/>
            <a:ext cx="3352800" cy="288925"/>
          </a:xfrm>
          <a:prstGeom prst="rect">
            <a:avLst/>
          </a:prstGeom>
        </p:spPr>
        <p:txBody>
          <a:bodyPr vert="horz"/>
          <a:lstStyle>
            <a:lvl1pPr algn="r" eaLnBrk="1" latinLnBrk="0" hangingPunct="1">
              <a:defRPr kumimoji="0" sz="1200">
                <a:solidFill>
                  <a:schemeClr val="accent1">
                    <a:shade val="75000"/>
                  </a:schemeClr>
                </a:solidFill>
              </a:defRPr>
            </a:lvl1pPr>
          </a:lstStyle>
          <a:p>
            <a:endParaRPr lang="en-US"/>
          </a:p>
        </p:txBody>
      </p:sp>
      <p:sp>
        <p:nvSpPr>
          <p:cNvPr id="5" name="Slide Number Placeholder 4"/>
          <p:cNvSpPr>
            <a:spLocks noGrp="1"/>
          </p:cNvSpPr>
          <p:nvPr>
            <p:ph type="sldNum" sz="quarter" idx="4"/>
          </p:nvPr>
        </p:nvSpPr>
        <p:spPr>
          <a:xfrm>
            <a:off x="8229600" y="6477000"/>
            <a:ext cx="762000" cy="244475"/>
          </a:xfrm>
          <a:prstGeom prst="rect">
            <a:avLst/>
          </a:prstGeom>
        </p:spPr>
        <p:txBody>
          <a:bodyPr vert="horz"/>
          <a:lstStyle>
            <a:lvl1pPr algn="r" eaLnBrk="1" latinLnBrk="0" hangingPunct="1">
              <a:defRPr kumimoji="0" sz="1200">
                <a:solidFill>
                  <a:schemeClr val="accent1">
                    <a:shade val="75000"/>
                  </a:schemeClr>
                </a:solidFill>
              </a:defRPr>
            </a:lvl1pPr>
          </a:lstStyle>
          <a:p>
            <a:fld id="{B6F15528-21DE-4FAA-801E-634DDDAF4B2B}" type="slidenum">
              <a:rPr lang="en-US" smtClean="0"/>
              <a:pPr/>
              <a:t>‹#›</a:t>
            </a:fld>
            <a:endParaRPr lang="en-US"/>
          </a:p>
        </p:txBody>
      </p:sp>
      <p:sp>
        <p:nvSpPr>
          <p:cNvPr id="10" name="Title Placeholder 9"/>
          <p:cNvSpPr>
            <a:spLocks noGrp="1"/>
          </p:cNvSpPr>
          <p:nvPr>
            <p:ph type="title"/>
          </p:nvPr>
        </p:nvSpPr>
        <p:spPr>
          <a:xfrm>
            <a:off x="304800" y="457200"/>
            <a:ext cx="8686800" cy="838200"/>
          </a:xfrm>
          <a:prstGeom prst="rect">
            <a:avLst/>
          </a:prstGeom>
        </p:spPr>
        <p:txBody>
          <a:bodyPr vert="horz" anchor="ctr">
            <a:normAutofit/>
          </a:bodyPr>
          <a:lstStyle/>
          <a:p>
            <a:r>
              <a:rPr kumimoji="0" lang="en-US" smtClean="0"/>
              <a:t>Click to edit Master title style</a:t>
            </a:r>
            <a:endParaRPr kumimoji="0" lang="en-US"/>
          </a:p>
        </p:txBody>
      </p:sp>
      <p:sp>
        <p:nvSpPr>
          <p:cNvPr id="9" name="Straight Connector 8"/>
          <p:cNvSpPr>
            <a:spLocks noChangeShapeType="1"/>
          </p:cNvSpPr>
          <p:nvPr/>
        </p:nvSpPr>
        <p:spPr bwMode="auto">
          <a:xfrm>
            <a:off x="514350" y="1050898"/>
            <a:ext cx="8629650" cy="2381"/>
          </a:xfrm>
          <a:prstGeom prst="line">
            <a:avLst/>
          </a:prstGeom>
          <a:noFill/>
          <a:ln w="9525" cap="flat" cmpd="sng" algn="ctr">
            <a:gradFill flip="none" rotWithShape="1">
              <a:gsLst>
                <a:gs pos="0">
                  <a:schemeClr val="accent1">
                    <a:alpha val="0"/>
                  </a:schemeClr>
                </a:gs>
                <a:gs pos="17000">
                  <a:schemeClr val="accent1"/>
                </a:gs>
                <a:gs pos="100000">
                  <a:schemeClr val="accent1"/>
                </a:gs>
              </a:gsLst>
              <a:lin ang="0" scaled="1"/>
              <a:tileRect/>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Straight Connector 11"/>
          <p:cNvSpPr>
            <a:spLocks noChangeShapeType="1"/>
          </p:cNvSpPr>
          <p:nvPr/>
        </p:nvSpPr>
        <p:spPr bwMode="auto">
          <a:xfrm>
            <a:off x="514350" y="1057986"/>
            <a:ext cx="8629650" cy="2381"/>
          </a:xfrm>
          <a:prstGeom prst="line">
            <a:avLst/>
          </a:prstGeom>
          <a:noFill/>
          <a:ln w="9525" cap="flat" cmpd="sng" algn="ctr">
            <a:gradFill flip="none" rotWithShape="1">
              <a:gsLst>
                <a:gs pos="0">
                  <a:schemeClr val="accent1">
                    <a:alpha val="0"/>
                  </a:schemeClr>
                </a:gs>
                <a:gs pos="17000">
                  <a:schemeClr val="accent1"/>
                </a:gs>
                <a:gs pos="100000">
                  <a:schemeClr val="accent1"/>
                </a:gs>
              </a:gsLst>
              <a:lin ang="0" scaled="1"/>
              <a:tileRect/>
            </a:gradFill>
            <a:prstDash val="solid"/>
            <a:round/>
            <a:headEnd type="none" w="med" len="med"/>
            <a:tailEnd type="none" w="med" len="med"/>
          </a:ln>
          <a:effectLst/>
        </p:spPr>
        <p:txBody>
          <a:bodyPr vert="horz" wrap="square" lIns="91440" tIns="45720" rIns="91440" bIns="45720" anchor="t" compatLnSpc="1"/>
          <a:lstStyle/>
          <a:p>
            <a:endParaRPr kumimoji="0"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rtl="0" eaLnBrk="1" latinLnBrk="0" hangingPunct="1">
        <a:spcBef>
          <a:spcPct val="0"/>
        </a:spcBef>
        <a:buNone/>
        <a:defRPr kumimoji="0" sz="3600" kern="1200" cap="all" baseline="0">
          <a:solidFill>
            <a:schemeClr val="tx2"/>
          </a:solidFill>
          <a:effectLst>
            <a:reflection blurRad="12700" stA="48000" endA="300" endPos="55000" dir="5400000" sy="-90000" algn="bl" rotWithShape="0"/>
          </a:effectLst>
          <a:latin typeface="+mj-lt"/>
          <a:ea typeface="+mj-ea"/>
          <a:cs typeface="+mj-cs"/>
        </a:defRPr>
      </a:lvl1pPr>
    </p:titleStyle>
    <p:bodyStyle>
      <a:lvl1pPr marL="342900" indent="-342900" algn="l" rtl="0" eaLnBrk="1" latinLnBrk="0" hangingPunct="1">
        <a:spcBef>
          <a:spcPct val="20000"/>
        </a:spcBef>
        <a:buClr>
          <a:schemeClr val="accent1"/>
        </a:buClr>
        <a:buSzPct val="70000"/>
        <a:buFont typeface="Wingdings 2"/>
        <a:buChar char=""/>
        <a:defRPr kumimoji="0" sz="3200" kern="1200">
          <a:solidFill>
            <a:schemeClr val="tx2"/>
          </a:solidFill>
          <a:latin typeface="+mn-lt"/>
          <a:ea typeface="+mn-ea"/>
          <a:cs typeface="+mn-cs"/>
        </a:defRPr>
      </a:lvl1pPr>
      <a:lvl2pPr marL="742950" indent="-285750" algn="l" rtl="0" eaLnBrk="1" latinLnBrk="0" hangingPunct="1">
        <a:spcBef>
          <a:spcPct val="20000"/>
        </a:spcBef>
        <a:buClr>
          <a:schemeClr val="accent1"/>
        </a:buClr>
        <a:buSzPct val="70000"/>
        <a:buFont typeface="Wingdings 2"/>
        <a:buChar char=""/>
        <a:defRPr kumimoji="0" sz="2800" kern="1200">
          <a:solidFill>
            <a:schemeClr val="tx2"/>
          </a:solidFill>
          <a:latin typeface="+mn-lt"/>
          <a:ea typeface="+mn-ea"/>
          <a:cs typeface="+mn-cs"/>
        </a:defRPr>
      </a:lvl2pPr>
      <a:lvl3pPr marL="1143000" indent="-228600" algn="l" rtl="0" eaLnBrk="1" latinLnBrk="0" hangingPunct="1">
        <a:spcBef>
          <a:spcPct val="20000"/>
        </a:spcBef>
        <a:buClr>
          <a:schemeClr val="accent1"/>
        </a:buClr>
        <a:buSzPct val="70000"/>
        <a:buFont typeface="Wingdings 2"/>
        <a:buChar char=""/>
        <a:defRPr kumimoji="0" sz="2400" kern="1200">
          <a:solidFill>
            <a:schemeClr val="tx2"/>
          </a:solidFill>
          <a:latin typeface="+mn-lt"/>
          <a:ea typeface="+mn-ea"/>
          <a:cs typeface="+mn-cs"/>
        </a:defRPr>
      </a:lvl3pPr>
      <a:lvl4pPr marL="1600200" indent="-228600" algn="l" rtl="0" eaLnBrk="1" latinLnBrk="0" hangingPunct="1">
        <a:spcBef>
          <a:spcPct val="20000"/>
        </a:spcBef>
        <a:buClr>
          <a:schemeClr val="accent1"/>
        </a:buClr>
        <a:buSzPct val="70000"/>
        <a:buFont typeface="Wingdings 2"/>
        <a:buChar char=""/>
        <a:defRPr kumimoji="0" sz="2000" kern="1200">
          <a:solidFill>
            <a:schemeClr val="tx2"/>
          </a:solidFill>
          <a:latin typeface="+mn-lt"/>
          <a:ea typeface="+mn-ea"/>
          <a:cs typeface="+mn-cs"/>
        </a:defRPr>
      </a:lvl4pPr>
      <a:lvl5pPr marL="2057400" indent="-228600" algn="l" rtl="0" eaLnBrk="1" latinLnBrk="0" hangingPunct="1">
        <a:spcBef>
          <a:spcPct val="20000"/>
        </a:spcBef>
        <a:buClr>
          <a:schemeClr val="accent1"/>
        </a:buClr>
        <a:buSzPct val="60000"/>
        <a:buFont typeface="Wingdings 2"/>
        <a:buChar char=""/>
        <a:defRPr kumimoji="0" sz="1800" kern="1200">
          <a:solidFill>
            <a:schemeClr val="tx2"/>
          </a:solidFill>
          <a:latin typeface="+mn-lt"/>
          <a:ea typeface="+mn-ea"/>
          <a:cs typeface="+mn-cs"/>
        </a:defRPr>
      </a:lvl5pPr>
      <a:lvl6pPr marL="2514600" indent="-228600" algn="l" rtl="0" eaLnBrk="1" latinLnBrk="0" hangingPunct="1">
        <a:spcBef>
          <a:spcPct val="20000"/>
        </a:spcBef>
        <a:buClr>
          <a:schemeClr val="accent1"/>
        </a:buClr>
        <a:buSzPct val="60000"/>
        <a:buFont typeface="Wingdings 2"/>
        <a:buChar char=""/>
        <a:defRPr kumimoji="0" sz="1800" kern="1200">
          <a:solidFill>
            <a:schemeClr val="tx2"/>
          </a:solidFill>
          <a:latin typeface="+mn-lt"/>
          <a:ea typeface="+mn-ea"/>
          <a:cs typeface="+mn-cs"/>
        </a:defRPr>
      </a:lvl6pPr>
      <a:lvl7pPr marL="2971800" indent="-228600" algn="l" rtl="0" eaLnBrk="1" latinLnBrk="0" hangingPunct="1">
        <a:spcBef>
          <a:spcPct val="20000"/>
        </a:spcBef>
        <a:buClr>
          <a:schemeClr val="accent1"/>
        </a:buClr>
        <a:buSzPct val="60000"/>
        <a:buFont typeface="Wingdings 2"/>
        <a:buChar char=""/>
        <a:defRPr kumimoji="0" sz="1600" kern="1200">
          <a:solidFill>
            <a:schemeClr val="tx2"/>
          </a:solidFill>
          <a:latin typeface="+mn-lt"/>
          <a:ea typeface="+mn-ea"/>
          <a:cs typeface="+mn-cs"/>
        </a:defRPr>
      </a:lvl7pPr>
      <a:lvl8pPr marL="3429000" indent="-228600" algn="l" rtl="0" eaLnBrk="1" latinLnBrk="0" hangingPunct="1">
        <a:spcBef>
          <a:spcPct val="20000"/>
        </a:spcBef>
        <a:buClr>
          <a:schemeClr val="accent1"/>
        </a:buClr>
        <a:buSzPct val="60000"/>
        <a:buFont typeface="Wingdings 2"/>
        <a:buChar char=""/>
        <a:defRPr kumimoji="0" sz="1600" kern="1200" baseline="0">
          <a:solidFill>
            <a:schemeClr val="tx2"/>
          </a:solidFill>
          <a:latin typeface="+mn-lt"/>
          <a:ea typeface="+mn-ea"/>
          <a:cs typeface="+mn-cs"/>
        </a:defRPr>
      </a:lvl8pPr>
      <a:lvl9pPr marL="3886200" indent="-228600" algn="l" rtl="0" eaLnBrk="1" latinLnBrk="0" hangingPunct="1">
        <a:spcBef>
          <a:spcPct val="20000"/>
        </a:spcBef>
        <a:buClr>
          <a:schemeClr val="accent1"/>
        </a:buClr>
        <a:buSzPct val="60000"/>
        <a:buFont typeface="Wingdings 2"/>
        <a:buChar char=""/>
        <a:defRPr kumimoji="0" sz="1400" kern="1200" baseline="0">
          <a:solidFill>
            <a:schemeClr val="tx2"/>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95400" y="685800"/>
            <a:ext cx="6781800" cy="2362200"/>
          </a:xfrm>
        </p:spPr>
        <p:txBody>
          <a:bodyPr>
            <a:normAutofit/>
          </a:bodyPr>
          <a:lstStyle/>
          <a:p>
            <a:r>
              <a:rPr lang="en-US" dirty="0" smtClean="0"/>
              <a:t>Course Title: Economics </a:t>
            </a:r>
            <a:br>
              <a:rPr lang="en-US" dirty="0" smtClean="0"/>
            </a:br>
            <a:r>
              <a:rPr lang="en-US" dirty="0"/>
              <a:t>C</a:t>
            </a:r>
            <a:r>
              <a:rPr lang="en-US" dirty="0" smtClean="0"/>
              <a:t>ode: Eco. 155</a:t>
            </a:r>
            <a:br>
              <a:rPr lang="en-US" dirty="0" smtClean="0"/>
            </a:br>
            <a:r>
              <a:rPr lang="en-US" dirty="0" smtClean="0"/>
              <a:t>BIT 2</a:t>
            </a:r>
            <a:r>
              <a:rPr lang="en-US" baseline="30000" dirty="0" smtClean="0"/>
              <a:t>nd</a:t>
            </a:r>
            <a:r>
              <a:rPr lang="en-US" dirty="0" smtClean="0"/>
              <a:t> Semester</a:t>
            </a:r>
            <a:br>
              <a:rPr lang="en-US" dirty="0" smtClean="0"/>
            </a:br>
            <a:endParaRPr lang="en-US" dirty="0"/>
          </a:p>
        </p:txBody>
      </p:sp>
      <p:sp>
        <p:nvSpPr>
          <p:cNvPr id="3" name="Subtitle 2"/>
          <p:cNvSpPr>
            <a:spLocks noGrp="1"/>
          </p:cNvSpPr>
          <p:nvPr>
            <p:ph type="subTitle" idx="1"/>
          </p:nvPr>
        </p:nvSpPr>
        <p:spPr>
          <a:xfrm>
            <a:off x="1371600" y="3276600"/>
            <a:ext cx="6400800" cy="1752600"/>
          </a:xfrm>
        </p:spPr>
        <p:txBody>
          <a:bodyPr>
            <a:normAutofit lnSpcReduction="10000"/>
          </a:bodyPr>
          <a:lstStyle/>
          <a:p>
            <a:r>
              <a:rPr lang="en-US" dirty="0" smtClean="0"/>
              <a:t>Presented by </a:t>
            </a:r>
            <a:r>
              <a:rPr lang="en-US" dirty="0" err="1" smtClean="0"/>
              <a:t>Hemanta</a:t>
            </a:r>
            <a:r>
              <a:rPr lang="en-US" dirty="0" smtClean="0"/>
              <a:t> </a:t>
            </a:r>
            <a:r>
              <a:rPr lang="en-US" dirty="0" err="1" smtClean="0"/>
              <a:t>Rai</a:t>
            </a:r>
            <a:endParaRPr lang="en-US" dirty="0" smtClean="0"/>
          </a:p>
          <a:p>
            <a:r>
              <a:rPr lang="en-US" dirty="0" smtClean="0"/>
              <a:t>Assistant Professor Economics</a:t>
            </a:r>
          </a:p>
          <a:p>
            <a:r>
              <a:rPr lang="en-US" dirty="0" err="1" smtClean="0"/>
              <a:t>Patan</a:t>
            </a:r>
            <a:r>
              <a:rPr lang="en-US" dirty="0" smtClean="0"/>
              <a:t> Multiple Campus</a:t>
            </a:r>
            <a:endParaRPr lang="en-US" dirty="0"/>
          </a:p>
          <a:p>
            <a:r>
              <a:rPr lang="en-US" dirty="0" err="1" smtClean="0"/>
              <a:t>Tribhuvan</a:t>
            </a:r>
            <a:r>
              <a:rPr lang="en-US" dirty="0" smtClean="0"/>
              <a:t> University</a:t>
            </a:r>
          </a:p>
        </p:txBody>
      </p:sp>
    </p:spTree>
    <p:extLst>
      <p:ext uri="{BB962C8B-B14F-4D97-AF65-F5344CB8AC3E}">
        <p14:creationId xmlns:p14="http://schemas.microsoft.com/office/powerpoint/2010/main" val="10275275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1371600" y="914400"/>
            <a:ext cx="6705600" cy="5211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612256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457200"/>
            <a:ext cx="8686800" cy="609600"/>
          </a:xfrm>
        </p:spPr>
        <p:txBody>
          <a:bodyPr>
            <a:normAutofit fontScale="90000"/>
          </a:bodyPr>
          <a:lstStyle/>
          <a:p>
            <a:r>
              <a:rPr lang="en-US" dirty="0" smtClean="0"/>
              <a:t>Questions for discussions</a:t>
            </a:r>
            <a:endParaRPr lang="en-US" dirty="0"/>
          </a:p>
        </p:txBody>
      </p:sp>
      <p:sp>
        <p:nvSpPr>
          <p:cNvPr id="3" name="Content Placeholder 2"/>
          <p:cNvSpPr>
            <a:spLocks noGrp="1"/>
          </p:cNvSpPr>
          <p:nvPr>
            <p:ph idx="1"/>
          </p:nvPr>
        </p:nvSpPr>
        <p:spPr>
          <a:xfrm>
            <a:off x="304800" y="1219200"/>
            <a:ext cx="8686800" cy="5334000"/>
          </a:xfrm>
        </p:spPr>
        <p:txBody>
          <a:bodyPr>
            <a:normAutofit fontScale="92500"/>
          </a:bodyPr>
          <a:lstStyle/>
          <a:p>
            <a:pPr marL="514350" indent="-514350">
              <a:buFont typeface="+mj-lt"/>
              <a:buAutoNum type="arabicPeriod"/>
            </a:pPr>
            <a:r>
              <a:rPr lang="en-US" dirty="0" smtClean="0"/>
              <a:t>Differentiate production and production function.</a:t>
            </a:r>
          </a:p>
          <a:p>
            <a:pPr marL="514350" indent="-514350">
              <a:buFont typeface="+mj-lt"/>
              <a:buAutoNum type="arabicPeriod"/>
            </a:pPr>
            <a:r>
              <a:rPr lang="en-US" dirty="0" smtClean="0"/>
              <a:t>What do you mean by Cobb-</a:t>
            </a:r>
            <a:r>
              <a:rPr lang="en-US" dirty="0" err="1" smtClean="0"/>
              <a:t>Doulash</a:t>
            </a:r>
            <a:r>
              <a:rPr lang="en-US" dirty="0" smtClean="0"/>
              <a:t> production function? Explain its properties.</a:t>
            </a:r>
          </a:p>
          <a:p>
            <a:pPr marL="514350" indent="-514350">
              <a:buFont typeface="+mj-lt"/>
              <a:buAutoNum type="arabicPeriod"/>
            </a:pPr>
            <a:r>
              <a:rPr lang="en-US" dirty="0" smtClean="0"/>
              <a:t>Given the production function </a:t>
            </a:r>
            <a:r>
              <a:rPr lang="en-US" dirty="0"/>
              <a:t>Q= </a:t>
            </a:r>
            <a:r>
              <a:rPr lang="en-US" dirty="0" smtClean="0"/>
              <a:t>20K</a:t>
            </a:r>
            <a:r>
              <a:rPr lang="en-US" baseline="30000" dirty="0" smtClean="0"/>
              <a:t>.8</a:t>
            </a:r>
            <a:r>
              <a:rPr lang="en-US" dirty="0" smtClean="0"/>
              <a:t>L</a:t>
            </a:r>
            <a:r>
              <a:rPr lang="en-US" baseline="30000" dirty="0" smtClean="0"/>
              <a:t>.4</a:t>
            </a:r>
            <a:r>
              <a:rPr lang="en-US" dirty="0" smtClean="0"/>
              <a:t> then answer the following</a:t>
            </a:r>
          </a:p>
          <a:p>
            <a:pPr marL="914400" lvl="1" indent="-514350">
              <a:buFont typeface="+mj-lt"/>
              <a:buAutoNum type="alphaLcParenR"/>
            </a:pPr>
            <a:r>
              <a:rPr lang="en-US" dirty="0" smtClean="0"/>
              <a:t>what is the factor intensity and returns to scale?</a:t>
            </a:r>
          </a:p>
          <a:p>
            <a:pPr marL="914400" lvl="1" indent="-514350">
              <a:buFont typeface="+mj-lt"/>
              <a:buAutoNum type="alphaLcParenR"/>
            </a:pPr>
            <a:r>
              <a:rPr lang="en-US" dirty="0" smtClean="0"/>
              <a:t>Calculate average and marginal productivities of </a:t>
            </a:r>
            <a:r>
              <a:rPr lang="en-US" dirty="0" err="1" smtClean="0"/>
              <a:t>labour</a:t>
            </a:r>
            <a:r>
              <a:rPr lang="en-US" dirty="0" smtClean="0"/>
              <a:t> and capital.</a:t>
            </a:r>
          </a:p>
          <a:p>
            <a:pPr marL="914400" lvl="1" indent="-514350">
              <a:buFont typeface="+mj-lt"/>
              <a:buAutoNum type="alphaLcParenR"/>
            </a:pPr>
            <a:r>
              <a:rPr lang="en-US" dirty="0" smtClean="0"/>
              <a:t>Find the Marginal Rate of Technical substitution (MRTS</a:t>
            </a:r>
            <a:r>
              <a:rPr lang="en-US" baseline="-25000" dirty="0" smtClean="0"/>
              <a:t>LK</a:t>
            </a:r>
            <a:r>
              <a:rPr lang="en-US" dirty="0" smtClean="0"/>
              <a:t>) and (MRTS </a:t>
            </a:r>
            <a:r>
              <a:rPr lang="en-US" baseline="-25000" dirty="0" smtClean="0"/>
              <a:t>KL</a:t>
            </a:r>
            <a:r>
              <a:rPr lang="en-US" dirty="0" smtClean="0"/>
              <a:t>).</a:t>
            </a:r>
          </a:p>
          <a:p>
            <a:pPr marL="914400" lvl="1" indent="-514350">
              <a:buFont typeface="+mj-lt"/>
              <a:buAutoNum type="alphaLcParenR"/>
            </a:pPr>
            <a:r>
              <a:rPr lang="en-US" dirty="0" smtClean="0"/>
              <a:t>Calculate output elasticity of inputs.</a:t>
            </a:r>
          </a:p>
          <a:p>
            <a:pPr marL="0" indent="0">
              <a:buNone/>
            </a:pPr>
            <a:endParaRPr lang="en-US" dirty="0" smtClean="0"/>
          </a:p>
          <a:p>
            <a:pPr marL="514350" indent="-514350">
              <a:buFont typeface="+mj-lt"/>
              <a:buAutoNum type="arabicPeriod"/>
            </a:pPr>
            <a:endParaRPr lang="en-US" dirty="0"/>
          </a:p>
        </p:txBody>
      </p:sp>
    </p:spTree>
    <p:extLst>
      <p:ext uri="{BB962C8B-B14F-4D97-AF65-F5344CB8AC3E}">
        <p14:creationId xmlns:p14="http://schemas.microsoft.com/office/powerpoint/2010/main" val="12985369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8229600" cy="838200"/>
          </a:xfrm>
        </p:spPr>
        <p:txBody>
          <a:bodyPr>
            <a:normAutofit fontScale="90000"/>
          </a:bodyPr>
          <a:lstStyle/>
          <a:p>
            <a:r>
              <a:rPr lang="en-US" sz="3200" b="1" dirty="0" smtClean="0"/>
              <a:t>Concept of Total, Average and Marginal product</a:t>
            </a:r>
            <a:endParaRPr lang="en-US" sz="3200" b="1" dirty="0"/>
          </a:p>
        </p:txBody>
      </p:sp>
      <p:sp>
        <p:nvSpPr>
          <p:cNvPr id="3" name="Content Placeholder 2"/>
          <p:cNvSpPr>
            <a:spLocks noGrp="1"/>
          </p:cNvSpPr>
          <p:nvPr>
            <p:ph idx="1"/>
          </p:nvPr>
        </p:nvSpPr>
        <p:spPr>
          <a:xfrm>
            <a:off x="457200" y="1600200"/>
            <a:ext cx="8229600" cy="4953000"/>
          </a:xfrm>
        </p:spPr>
        <p:txBody>
          <a:bodyPr>
            <a:normAutofit fontScale="85000" lnSpcReduction="20000"/>
          </a:bodyPr>
          <a:lstStyle/>
          <a:p>
            <a:pPr marL="514350" indent="-514350">
              <a:buFont typeface="+mj-lt"/>
              <a:buAutoNum type="arabicPeriod"/>
            </a:pPr>
            <a:r>
              <a:rPr lang="en-US" b="1" dirty="0" smtClean="0"/>
              <a:t>Total product (TP): </a:t>
            </a:r>
            <a:r>
              <a:rPr lang="en-US" dirty="0" smtClean="0"/>
              <a:t>It refers to the total volume of goods and services produced by the firm by use of factor inputs and technologies. In another words it is the total amount of a commodity produced by the </a:t>
            </a:r>
            <a:r>
              <a:rPr lang="en-US" dirty="0"/>
              <a:t>c</a:t>
            </a:r>
            <a:r>
              <a:rPr lang="en-US" dirty="0" smtClean="0"/>
              <a:t>ombination of all inputs in a given period of time. TP =AP *N or TP =∑MP TP=MP1+MP2+….+MP3</a:t>
            </a:r>
          </a:p>
          <a:p>
            <a:pPr marL="0" indent="0">
              <a:buNone/>
            </a:pPr>
            <a:r>
              <a:rPr lang="en-US" b="1" dirty="0" smtClean="0"/>
              <a:t>Where </a:t>
            </a:r>
            <a:r>
              <a:rPr lang="en-US" dirty="0" smtClean="0"/>
              <a:t>TP= total product, AP = Average product</a:t>
            </a:r>
          </a:p>
          <a:p>
            <a:pPr marL="0" indent="0">
              <a:buNone/>
            </a:pPr>
            <a:r>
              <a:rPr lang="en-US" dirty="0"/>
              <a:t>	</a:t>
            </a:r>
            <a:r>
              <a:rPr lang="en-US" dirty="0" smtClean="0"/>
              <a:t>MP=marginal product and N =total 	number of inputs</a:t>
            </a:r>
          </a:p>
          <a:p>
            <a:pPr marL="0" indent="0">
              <a:buNone/>
            </a:pPr>
            <a:r>
              <a:rPr lang="en-US" dirty="0" smtClean="0"/>
              <a:t>TP initially increase at increasing rate, and then it increases at decreasing rate and reaches at maximum point when the value of MP is zero. Finally it starts to fall beyond the maximum point to continuous increase in </a:t>
            </a:r>
            <a:r>
              <a:rPr lang="en-US" dirty="0" err="1" smtClean="0"/>
              <a:t>labour</a:t>
            </a:r>
            <a:r>
              <a:rPr lang="en-US" dirty="0" smtClean="0"/>
              <a:t> unit.</a:t>
            </a:r>
            <a:endParaRPr lang="en-US" dirty="0"/>
          </a:p>
        </p:txBody>
      </p:sp>
    </p:spTree>
    <p:extLst>
      <p:ext uri="{BB962C8B-B14F-4D97-AF65-F5344CB8AC3E}">
        <p14:creationId xmlns:p14="http://schemas.microsoft.com/office/powerpoint/2010/main" val="5350051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28600"/>
            <a:ext cx="8229600" cy="6324600"/>
          </a:xfrm>
        </p:spPr>
        <p:txBody>
          <a:bodyPr>
            <a:normAutofit fontScale="85000" lnSpcReduction="20000"/>
          </a:bodyPr>
          <a:lstStyle/>
          <a:p>
            <a:r>
              <a:rPr lang="en-US" dirty="0" smtClean="0"/>
              <a:t>Contd..</a:t>
            </a:r>
          </a:p>
          <a:p>
            <a:pPr marL="0" indent="0">
              <a:buNone/>
            </a:pPr>
            <a:r>
              <a:rPr lang="en-US" dirty="0" smtClean="0"/>
              <a:t>2. </a:t>
            </a:r>
            <a:r>
              <a:rPr lang="en-US" b="1" dirty="0" smtClean="0"/>
              <a:t>Average product (AP): </a:t>
            </a:r>
            <a:r>
              <a:rPr lang="en-US" dirty="0" smtClean="0"/>
              <a:t>it is the outcome of total product divided by total units of the input. In another words it refers to the per unit output (productivity) of input. AP=TP/N</a:t>
            </a:r>
          </a:p>
          <a:p>
            <a:pPr marL="0" indent="0">
              <a:buNone/>
            </a:pPr>
            <a:r>
              <a:rPr lang="en-US" dirty="0" smtClean="0"/>
              <a:t>Average product of </a:t>
            </a:r>
            <a:r>
              <a:rPr lang="en-US" dirty="0" err="1" smtClean="0"/>
              <a:t>labour</a:t>
            </a:r>
            <a:r>
              <a:rPr lang="en-US" dirty="0" smtClean="0"/>
              <a:t> AP</a:t>
            </a:r>
            <a:r>
              <a:rPr lang="en-US" baseline="-25000" dirty="0" smtClean="0"/>
              <a:t>L</a:t>
            </a:r>
            <a:r>
              <a:rPr lang="en-US" dirty="0" smtClean="0"/>
              <a:t>= TP/L</a:t>
            </a:r>
          </a:p>
          <a:p>
            <a:pPr marL="0" indent="0">
              <a:buNone/>
            </a:pPr>
            <a:r>
              <a:rPr lang="en-US" dirty="0" smtClean="0"/>
              <a:t>Average product of capital AP</a:t>
            </a:r>
            <a:r>
              <a:rPr lang="en-US" baseline="-25000" dirty="0" smtClean="0"/>
              <a:t>K</a:t>
            </a:r>
            <a:r>
              <a:rPr lang="en-US" dirty="0" smtClean="0"/>
              <a:t>=TP/K</a:t>
            </a:r>
          </a:p>
          <a:p>
            <a:pPr marL="0" indent="0">
              <a:buNone/>
            </a:pPr>
            <a:r>
              <a:rPr lang="en-US" dirty="0" smtClean="0"/>
              <a:t>In the beginning, increases, reaches at maximum point and finally starts to decrease.</a:t>
            </a:r>
          </a:p>
          <a:p>
            <a:pPr marL="0" indent="0">
              <a:buNone/>
            </a:pPr>
            <a:r>
              <a:rPr lang="en-US" dirty="0" smtClean="0"/>
              <a:t>3. </a:t>
            </a:r>
            <a:r>
              <a:rPr lang="en-US" b="1" dirty="0" smtClean="0"/>
              <a:t>Marginal product (MP):</a:t>
            </a:r>
            <a:r>
              <a:rPr lang="en-US" b="1" dirty="0"/>
              <a:t> </a:t>
            </a:r>
            <a:r>
              <a:rPr lang="en-US" dirty="0" smtClean="0"/>
              <a:t>it is the addition made to the total product while one more unit of input is used. In another words it is  the ratio of change in total product with the change in units of inputs</a:t>
            </a:r>
          </a:p>
          <a:p>
            <a:pPr marL="0" indent="0">
              <a:buNone/>
            </a:pPr>
            <a:r>
              <a:rPr lang="en-US" dirty="0" smtClean="0"/>
              <a:t>MP=</a:t>
            </a:r>
            <a:r>
              <a:rPr lang="en-US" dirty="0" smtClean="0">
                <a:latin typeface="Georgia"/>
              </a:rPr>
              <a:t>∆TP/</a:t>
            </a:r>
            <a:r>
              <a:rPr lang="en-US" dirty="0">
                <a:latin typeface="Georgia"/>
              </a:rPr>
              <a:t> </a:t>
            </a:r>
            <a:r>
              <a:rPr lang="en-US" dirty="0" smtClean="0">
                <a:latin typeface="Georgia"/>
              </a:rPr>
              <a:t>∆N</a:t>
            </a:r>
          </a:p>
          <a:p>
            <a:pPr marL="0" indent="0">
              <a:buNone/>
            </a:pPr>
            <a:r>
              <a:rPr lang="en-US" dirty="0" smtClean="0">
                <a:latin typeface="Georgia"/>
              </a:rPr>
              <a:t>Firstly, MP increase faster than AP, reaches at maximum point and starts to fall faster than average product, and then become zero and negative.</a:t>
            </a:r>
          </a:p>
          <a:p>
            <a:pPr marL="0" indent="0">
              <a:buNone/>
            </a:pPr>
            <a:endParaRPr lang="en-US" dirty="0" smtClean="0"/>
          </a:p>
        </p:txBody>
      </p:sp>
    </p:spTree>
    <p:extLst>
      <p:ext uri="{BB962C8B-B14F-4D97-AF65-F5344CB8AC3E}">
        <p14:creationId xmlns:p14="http://schemas.microsoft.com/office/powerpoint/2010/main" val="23560166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p:spPr>
        <p:txBody>
          <a:bodyPr>
            <a:normAutofit fontScale="90000"/>
          </a:bodyPr>
          <a:lstStyle/>
          <a:p>
            <a:pPr algn="l"/>
            <a:r>
              <a:rPr lang="en-US" sz="3200" b="1" dirty="0" smtClean="0">
                <a:solidFill>
                  <a:srgbClr val="00B0F0"/>
                </a:solidFill>
              </a:rPr>
              <a:t>Law of variable </a:t>
            </a:r>
            <a:r>
              <a:rPr lang="en-US" sz="3200" b="1" dirty="0" smtClean="0">
                <a:solidFill>
                  <a:srgbClr val="00B0F0"/>
                </a:solidFill>
              </a:rPr>
              <a:t>proportion/law of diminishing marginal </a:t>
            </a:r>
            <a:r>
              <a:rPr lang="en-US" sz="3200" b="1" dirty="0" err="1" smtClean="0">
                <a:solidFill>
                  <a:srgbClr val="00B0F0"/>
                </a:solidFill>
              </a:rPr>
              <a:t>producvity</a:t>
            </a:r>
            <a:r>
              <a:rPr lang="en-US" sz="3200" b="1" dirty="0" smtClean="0">
                <a:solidFill>
                  <a:srgbClr val="00B0F0"/>
                </a:solidFill>
              </a:rPr>
              <a:t>/returns</a:t>
            </a:r>
            <a:endParaRPr lang="en-US" sz="3200" b="1" dirty="0">
              <a:solidFill>
                <a:srgbClr val="00B0F0"/>
              </a:solidFill>
            </a:endParaRPr>
          </a:p>
        </p:txBody>
      </p:sp>
      <p:sp>
        <p:nvSpPr>
          <p:cNvPr id="3" name="Content Placeholder 2"/>
          <p:cNvSpPr>
            <a:spLocks noGrp="1"/>
          </p:cNvSpPr>
          <p:nvPr>
            <p:ph idx="1"/>
          </p:nvPr>
        </p:nvSpPr>
        <p:spPr>
          <a:xfrm>
            <a:off x="457200" y="1143000"/>
            <a:ext cx="8229600" cy="5313218"/>
          </a:xfrm>
        </p:spPr>
        <p:txBody>
          <a:bodyPr>
            <a:normAutofit fontScale="92500" lnSpcReduction="10000"/>
          </a:bodyPr>
          <a:lstStyle/>
          <a:p>
            <a:r>
              <a:rPr lang="en-US" dirty="0" smtClean="0"/>
              <a:t>It was developed by famous economist Alfred </a:t>
            </a:r>
            <a:r>
              <a:rPr lang="en-US" dirty="0"/>
              <a:t>M</a:t>
            </a:r>
            <a:r>
              <a:rPr lang="en-US" dirty="0" smtClean="0"/>
              <a:t>arshall, </a:t>
            </a:r>
            <a:r>
              <a:rPr lang="en-US" dirty="0" err="1" smtClean="0"/>
              <a:t>Benham</a:t>
            </a:r>
            <a:r>
              <a:rPr lang="en-US" dirty="0" smtClean="0"/>
              <a:t>, Samuelson, and Robbins.</a:t>
            </a:r>
          </a:p>
          <a:p>
            <a:r>
              <a:rPr lang="en-US" dirty="0" smtClean="0"/>
              <a:t>It states and analyses the phenomenon of short-run production.</a:t>
            </a:r>
          </a:p>
          <a:p>
            <a:r>
              <a:rPr lang="en-US" dirty="0" smtClean="0"/>
              <a:t>It examines the production relation with one factor (i.e. labor) as a variable, keeping other factors fixed.</a:t>
            </a:r>
          </a:p>
          <a:p>
            <a:r>
              <a:rPr lang="en-US" dirty="0" smtClean="0"/>
              <a:t>When the quantity of one factor is changed keeping the quantities of other factors constant the proportion between the variable factor and fixed factor is changed therefore, it is known as law of variable proportion. </a:t>
            </a:r>
          </a:p>
        </p:txBody>
      </p:sp>
    </p:spTree>
    <p:extLst>
      <p:ext uri="{BB962C8B-B14F-4D97-AF65-F5344CB8AC3E}">
        <p14:creationId xmlns:p14="http://schemas.microsoft.com/office/powerpoint/2010/main" val="31402331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81000"/>
            <a:ext cx="8229600" cy="6096000"/>
          </a:xfrm>
        </p:spPr>
        <p:txBody>
          <a:bodyPr>
            <a:normAutofit fontScale="92500" lnSpcReduction="10000"/>
          </a:bodyPr>
          <a:lstStyle/>
          <a:p>
            <a:pPr marL="0" indent="0">
              <a:buNone/>
            </a:pPr>
            <a:r>
              <a:rPr lang="en-US" dirty="0" err="1" smtClean="0"/>
              <a:t>Contd</a:t>
            </a:r>
            <a:r>
              <a:rPr lang="en-US" dirty="0" smtClean="0"/>
              <a:t>…</a:t>
            </a:r>
          </a:p>
          <a:p>
            <a:endParaRPr lang="en-US" dirty="0"/>
          </a:p>
          <a:p>
            <a:r>
              <a:rPr lang="en-US" dirty="0" smtClean="0"/>
              <a:t>According </a:t>
            </a:r>
            <a:r>
              <a:rPr lang="en-US" dirty="0"/>
              <a:t>to this law, as the quantity of a variable factor is increased by equal amount keeping the quantities other factors constant, initially total product </a:t>
            </a:r>
            <a:r>
              <a:rPr lang="en-US" dirty="0" smtClean="0"/>
              <a:t>(TP) increases </a:t>
            </a:r>
            <a:r>
              <a:rPr lang="en-US" dirty="0"/>
              <a:t>at an increasing rate, but after a point increases at a diminishing rate, becomes maximum and start to decline. AP increases to a certain point after that it continuously decreases. MP also </a:t>
            </a:r>
            <a:r>
              <a:rPr lang="en-US" dirty="0" smtClean="0"/>
              <a:t>increases </a:t>
            </a:r>
            <a:r>
              <a:rPr lang="en-US" dirty="0"/>
              <a:t>as other product but it increases faster then AP and start to </a:t>
            </a:r>
            <a:r>
              <a:rPr lang="en-US" dirty="0" smtClean="0"/>
              <a:t>decrease, </a:t>
            </a:r>
            <a:r>
              <a:rPr lang="en-US" dirty="0"/>
              <a:t>when TP reaches maximum it becomes zero and it may be negative as well.</a:t>
            </a:r>
          </a:p>
          <a:p>
            <a:pPr marL="0" indent="0">
              <a:buNone/>
            </a:pPr>
            <a:endParaRPr lang="en-US" dirty="0"/>
          </a:p>
        </p:txBody>
      </p:sp>
    </p:spTree>
    <p:extLst>
      <p:ext uri="{BB962C8B-B14F-4D97-AF65-F5344CB8AC3E}">
        <p14:creationId xmlns:p14="http://schemas.microsoft.com/office/powerpoint/2010/main" val="36242303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52400"/>
            <a:ext cx="8229600" cy="5973763"/>
          </a:xfrm>
        </p:spPr>
        <p:txBody>
          <a:bodyPr>
            <a:normAutofit/>
          </a:bodyPr>
          <a:lstStyle/>
          <a:p>
            <a:pPr marL="0" indent="0">
              <a:buNone/>
            </a:pPr>
            <a:r>
              <a:rPr lang="en-US" sz="2400" dirty="0"/>
              <a:t>Assumptions of law of variable proportion.</a:t>
            </a:r>
          </a:p>
          <a:p>
            <a:pPr marL="514350" indent="-514350">
              <a:buFont typeface="+mj-lt"/>
              <a:buAutoNum type="arabicPeriod"/>
            </a:pPr>
            <a:r>
              <a:rPr lang="en-US" sz="2400" dirty="0"/>
              <a:t>States of technology is given and constant</a:t>
            </a:r>
          </a:p>
          <a:p>
            <a:pPr marL="514350" indent="-514350">
              <a:buFont typeface="+mj-lt"/>
              <a:buAutoNum type="arabicPeriod"/>
            </a:pPr>
            <a:r>
              <a:rPr lang="en-US" sz="2400" dirty="0"/>
              <a:t>Only one factor is variable and others are constant</a:t>
            </a:r>
          </a:p>
          <a:p>
            <a:pPr marL="514350" indent="-514350">
              <a:buFont typeface="+mj-lt"/>
              <a:buAutoNum type="arabicPeriod"/>
            </a:pPr>
            <a:r>
              <a:rPr lang="en-US" sz="2400" dirty="0"/>
              <a:t>This law is based on short-run production function</a:t>
            </a:r>
            <a:r>
              <a:rPr lang="en-US" sz="2400" dirty="0" smtClean="0"/>
              <a:t>.</a:t>
            </a:r>
          </a:p>
          <a:p>
            <a:pPr marL="0" indent="0">
              <a:buNone/>
            </a:pPr>
            <a:r>
              <a:rPr lang="en-US" sz="2400" b="1" dirty="0" smtClean="0">
                <a:solidFill>
                  <a:srgbClr val="0070C0"/>
                </a:solidFill>
              </a:rPr>
              <a:t>The law of variable proportion schedule</a:t>
            </a:r>
          </a:p>
          <a:p>
            <a:pPr marL="0" indent="0">
              <a:buNone/>
            </a:pPr>
            <a:endParaRPr lang="en-US" sz="2400" dirty="0"/>
          </a:p>
        </p:txBody>
      </p:sp>
      <p:graphicFrame>
        <p:nvGraphicFramePr>
          <p:cNvPr id="4" name="Table 3"/>
          <p:cNvGraphicFramePr>
            <a:graphicFrameLocks noGrp="1"/>
          </p:cNvGraphicFramePr>
          <p:nvPr>
            <p:extLst>
              <p:ext uri="{D42A27DB-BD31-4B8C-83A1-F6EECF244321}">
                <p14:modId xmlns:p14="http://schemas.microsoft.com/office/powerpoint/2010/main" val="3241334276"/>
              </p:ext>
            </p:extLst>
          </p:nvPr>
        </p:nvGraphicFramePr>
        <p:xfrm>
          <a:off x="762000" y="2438400"/>
          <a:ext cx="7239001" cy="4297680"/>
        </p:xfrm>
        <a:graphic>
          <a:graphicData uri="http://schemas.openxmlformats.org/drawingml/2006/table">
            <a:tbl>
              <a:tblPr firstRow="1" bandRow="1">
                <a:tableStyleId>{5C22544A-7EE6-4342-B048-85BDC9FD1C3A}</a:tableStyleId>
              </a:tblPr>
              <a:tblGrid>
                <a:gridCol w="1113691"/>
                <a:gridCol w="1034143"/>
                <a:gridCol w="795495"/>
                <a:gridCol w="817190"/>
                <a:gridCol w="940130"/>
                <a:gridCol w="2538352"/>
              </a:tblGrid>
              <a:tr h="613056">
                <a:tc>
                  <a:txBody>
                    <a:bodyPr/>
                    <a:lstStyle/>
                    <a:p>
                      <a:r>
                        <a:rPr lang="en-US" dirty="0" smtClean="0"/>
                        <a:t>Land (in</a:t>
                      </a:r>
                      <a:r>
                        <a:rPr lang="en-US" baseline="0" dirty="0" smtClean="0"/>
                        <a:t> acre)</a:t>
                      </a:r>
                      <a:endParaRPr lang="en-US" dirty="0"/>
                    </a:p>
                  </a:txBody>
                  <a:tcPr/>
                </a:tc>
                <a:tc>
                  <a:txBody>
                    <a:bodyPr/>
                    <a:lstStyle/>
                    <a:p>
                      <a:r>
                        <a:rPr lang="en-US" dirty="0" smtClean="0"/>
                        <a:t>Units of labor</a:t>
                      </a:r>
                      <a:endParaRPr lang="en-US" dirty="0"/>
                    </a:p>
                  </a:txBody>
                  <a:tcPr/>
                </a:tc>
                <a:tc>
                  <a:txBody>
                    <a:bodyPr/>
                    <a:lstStyle/>
                    <a:p>
                      <a:r>
                        <a:rPr lang="en-US" dirty="0" smtClean="0"/>
                        <a:t>TP/Q</a:t>
                      </a:r>
                      <a:endParaRPr lang="en-US" dirty="0"/>
                    </a:p>
                  </a:txBody>
                  <a:tcPr/>
                </a:tc>
                <a:tc>
                  <a:txBody>
                    <a:bodyPr/>
                    <a:lstStyle/>
                    <a:p>
                      <a:r>
                        <a:rPr lang="en-US" dirty="0" smtClean="0"/>
                        <a:t>AP=Q/L</a:t>
                      </a:r>
                      <a:endParaRPr lang="en-US" dirty="0"/>
                    </a:p>
                  </a:txBody>
                  <a:tcPr/>
                </a:tc>
                <a:tc>
                  <a:txBody>
                    <a:bodyPr/>
                    <a:lstStyle/>
                    <a:p>
                      <a:r>
                        <a:rPr lang="en-US" dirty="0" smtClean="0"/>
                        <a:t>MP</a:t>
                      </a:r>
                      <a:endParaRPr lang="en-US" dirty="0"/>
                    </a:p>
                  </a:txBody>
                  <a:tcPr/>
                </a:tc>
                <a:tc>
                  <a:txBody>
                    <a:bodyPr/>
                    <a:lstStyle/>
                    <a:p>
                      <a:r>
                        <a:rPr lang="en-US" dirty="0" smtClean="0"/>
                        <a:t>Stages</a:t>
                      </a:r>
                      <a:endParaRPr lang="en-US" dirty="0"/>
                    </a:p>
                  </a:txBody>
                  <a:tcPr/>
                </a:tc>
              </a:tr>
              <a:tr h="252644">
                <a:tc>
                  <a:txBody>
                    <a:bodyPr/>
                    <a:lstStyle/>
                    <a:p>
                      <a:r>
                        <a:rPr lang="en-US" dirty="0" smtClean="0"/>
                        <a:t>5</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a:t>
                      </a:r>
                      <a:endParaRPr lang="en-US" dirty="0"/>
                    </a:p>
                  </a:txBody>
                  <a:tcPr/>
                </a:tc>
                <a:tc>
                  <a:txBody>
                    <a:bodyPr/>
                    <a:lstStyle/>
                    <a:p>
                      <a:r>
                        <a:rPr lang="en-US" dirty="0" smtClean="0"/>
                        <a:t>-</a:t>
                      </a:r>
                      <a:endParaRPr lang="en-US" dirty="0"/>
                    </a:p>
                  </a:txBody>
                  <a:tcPr/>
                </a:tc>
                <a:tc rowSpan="5">
                  <a:txBody>
                    <a:bodyPr/>
                    <a:lstStyle/>
                    <a:p>
                      <a:r>
                        <a:rPr lang="en-US" dirty="0" smtClean="0"/>
                        <a:t>Stage 1</a:t>
                      </a:r>
                      <a:r>
                        <a:rPr lang="en-US" baseline="30000" dirty="0" smtClean="0"/>
                        <a:t>st</a:t>
                      </a:r>
                      <a:r>
                        <a:rPr lang="en-US" dirty="0" smtClean="0"/>
                        <a:t> </a:t>
                      </a:r>
                    </a:p>
                    <a:p>
                      <a:r>
                        <a:rPr lang="en-US" dirty="0" smtClean="0"/>
                        <a:t>Stage</a:t>
                      </a:r>
                      <a:r>
                        <a:rPr lang="en-US" baseline="0" dirty="0" smtClean="0"/>
                        <a:t> of increasing returns</a:t>
                      </a:r>
                      <a:endParaRPr lang="en-US" dirty="0"/>
                    </a:p>
                  </a:txBody>
                  <a:tcPr/>
                </a:tc>
              </a:tr>
              <a:tr h="252644">
                <a:tc>
                  <a:txBody>
                    <a:bodyPr/>
                    <a:lstStyle/>
                    <a:p>
                      <a:r>
                        <a:rPr lang="en-US" dirty="0" smtClean="0"/>
                        <a:t>5</a:t>
                      </a:r>
                      <a:endParaRPr lang="en-US" dirty="0"/>
                    </a:p>
                  </a:txBody>
                  <a:tcPr/>
                </a:tc>
                <a:tc>
                  <a:txBody>
                    <a:bodyPr/>
                    <a:lstStyle/>
                    <a:p>
                      <a:r>
                        <a:rPr lang="en-US" dirty="0" smtClean="0"/>
                        <a:t>1</a:t>
                      </a:r>
                      <a:endParaRPr lang="en-US" dirty="0"/>
                    </a:p>
                  </a:txBody>
                  <a:tcPr/>
                </a:tc>
                <a:tc>
                  <a:txBody>
                    <a:bodyPr/>
                    <a:lstStyle/>
                    <a:p>
                      <a:r>
                        <a:rPr lang="en-US" dirty="0" smtClean="0"/>
                        <a:t>10</a:t>
                      </a:r>
                      <a:endParaRPr lang="en-US" dirty="0"/>
                    </a:p>
                  </a:txBody>
                  <a:tcPr/>
                </a:tc>
                <a:tc>
                  <a:txBody>
                    <a:bodyPr/>
                    <a:lstStyle/>
                    <a:p>
                      <a:r>
                        <a:rPr lang="en-US" dirty="0" smtClean="0"/>
                        <a:t>10</a:t>
                      </a:r>
                      <a:endParaRPr lang="en-US" dirty="0"/>
                    </a:p>
                  </a:txBody>
                  <a:tcPr/>
                </a:tc>
                <a:tc>
                  <a:txBody>
                    <a:bodyPr/>
                    <a:lstStyle/>
                    <a:p>
                      <a:r>
                        <a:rPr lang="en-US" dirty="0" smtClean="0"/>
                        <a:t>10</a:t>
                      </a:r>
                      <a:endParaRPr lang="en-US" dirty="0"/>
                    </a:p>
                  </a:txBody>
                  <a:tcPr/>
                </a:tc>
                <a:tc vMerge="1">
                  <a:txBody>
                    <a:bodyPr/>
                    <a:lstStyle/>
                    <a:p>
                      <a:endParaRPr lang="en-US" dirty="0"/>
                    </a:p>
                  </a:txBody>
                  <a:tcPr/>
                </a:tc>
              </a:tr>
              <a:tr h="252644">
                <a:tc>
                  <a:txBody>
                    <a:bodyPr/>
                    <a:lstStyle/>
                    <a:p>
                      <a:r>
                        <a:rPr lang="en-US" dirty="0" smtClean="0"/>
                        <a:t>5</a:t>
                      </a:r>
                      <a:endParaRPr lang="en-US" dirty="0"/>
                    </a:p>
                  </a:txBody>
                  <a:tcPr/>
                </a:tc>
                <a:tc>
                  <a:txBody>
                    <a:bodyPr/>
                    <a:lstStyle/>
                    <a:p>
                      <a:r>
                        <a:rPr lang="en-US" dirty="0" smtClean="0"/>
                        <a:t>2</a:t>
                      </a:r>
                      <a:endParaRPr lang="en-US" dirty="0"/>
                    </a:p>
                  </a:txBody>
                  <a:tcPr/>
                </a:tc>
                <a:tc>
                  <a:txBody>
                    <a:bodyPr/>
                    <a:lstStyle/>
                    <a:p>
                      <a:r>
                        <a:rPr lang="en-US" dirty="0" smtClean="0"/>
                        <a:t>30</a:t>
                      </a:r>
                      <a:endParaRPr lang="en-US" dirty="0"/>
                    </a:p>
                  </a:txBody>
                  <a:tcPr/>
                </a:tc>
                <a:tc>
                  <a:txBody>
                    <a:bodyPr/>
                    <a:lstStyle/>
                    <a:p>
                      <a:r>
                        <a:rPr lang="en-US" dirty="0" smtClean="0"/>
                        <a:t>15</a:t>
                      </a:r>
                      <a:endParaRPr lang="en-US" dirty="0"/>
                    </a:p>
                  </a:txBody>
                  <a:tcPr/>
                </a:tc>
                <a:tc>
                  <a:txBody>
                    <a:bodyPr/>
                    <a:lstStyle/>
                    <a:p>
                      <a:r>
                        <a:rPr lang="en-US" dirty="0" smtClean="0"/>
                        <a:t>20</a:t>
                      </a:r>
                      <a:endParaRPr lang="en-US" dirty="0"/>
                    </a:p>
                  </a:txBody>
                  <a:tcPr/>
                </a:tc>
                <a:tc vMerge="1">
                  <a:txBody>
                    <a:bodyPr/>
                    <a:lstStyle/>
                    <a:p>
                      <a:endParaRPr lang="en-US" dirty="0"/>
                    </a:p>
                  </a:txBody>
                  <a:tcPr/>
                </a:tc>
              </a:tr>
              <a:tr h="252644">
                <a:tc>
                  <a:txBody>
                    <a:bodyPr/>
                    <a:lstStyle/>
                    <a:p>
                      <a:r>
                        <a:rPr lang="en-US" dirty="0" smtClean="0"/>
                        <a:t>5</a:t>
                      </a:r>
                      <a:endParaRPr lang="en-US" dirty="0"/>
                    </a:p>
                  </a:txBody>
                  <a:tcPr/>
                </a:tc>
                <a:tc>
                  <a:txBody>
                    <a:bodyPr/>
                    <a:lstStyle/>
                    <a:p>
                      <a:r>
                        <a:rPr lang="en-US" dirty="0" smtClean="0"/>
                        <a:t>3</a:t>
                      </a:r>
                      <a:endParaRPr lang="en-US" dirty="0"/>
                    </a:p>
                  </a:txBody>
                  <a:tcPr/>
                </a:tc>
                <a:tc>
                  <a:txBody>
                    <a:bodyPr/>
                    <a:lstStyle/>
                    <a:p>
                      <a:r>
                        <a:rPr lang="en-US" dirty="0" smtClean="0"/>
                        <a:t>60</a:t>
                      </a:r>
                      <a:endParaRPr lang="en-US" dirty="0"/>
                    </a:p>
                  </a:txBody>
                  <a:tcPr/>
                </a:tc>
                <a:tc>
                  <a:txBody>
                    <a:bodyPr/>
                    <a:lstStyle/>
                    <a:p>
                      <a:r>
                        <a:rPr lang="en-US" dirty="0" smtClean="0"/>
                        <a:t>20</a:t>
                      </a:r>
                      <a:endParaRPr lang="en-US" dirty="0"/>
                    </a:p>
                  </a:txBody>
                  <a:tcPr/>
                </a:tc>
                <a:tc>
                  <a:txBody>
                    <a:bodyPr/>
                    <a:lstStyle/>
                    <a:p>
                      <a:r>
                        <a:rPr lang="en-US" dirty="0" smtClean="0"/>
                        <a:t>30</a:t>
                      </a:r>
                      <a:endParaRPr lang="en-US" dirty="0"/>
                    </a:p>
                  </a:txBody>
                  <a:tcPr/>
                </a:tc>
                <a:tc vMerge="1">
                  <a:txBody>
                    <a:bodyPr/>
                    <a:lstStyle/>
                    <a:p>
                      <a:endParaRPr lang="en-US" dirty="0"/>
                    </a:p>
                  </a:txBody>
                  <a:tcPr/>
                </a:tc>
              </a:tr>
              <a:tr h="252644">
                <a:tc>
                  <a:txBody>
                    <a:bodyPr/>
                    <a:lstStyle/>
                    <a:p>
                      <a:r>
                        <a:rPr lang="en-US" dirty="0" smtClean="0"/>
                        <a:t>5</a:t>
                      </a:r>
                      <a:endParaRPr lang="en-US" dirty="0"/>
                    </a:p>
                  </a:txBody>
                  <a:tcPr/>
                </a:tc>
                <a:tc>
                  <a:txBody>
                    <a:bodyPr/>
                    <a:lstStyle/>
                    <a:p>
                      <a:r>
                        <a:rPr lang="en-US" dirty="0" smtClean="0"/>
                        <a:t>4</a:t>
                      </a:r>
                      <a:endParaRPr lang="en-US" dirty="0"/>
                    </a:p>
                  </a:txBody>
                  <a:tcPr/>
                </a:tc>
                <a:tc>
                  <a:txBody>
                    <a:bodyPr/>
                    <a:lstStyle/>
                    <a:p>
                      <a:r>
                        <a:rPr lang="en-US" dirty="0" smtClean="0"/>
                        <a:t>80</a:t>
                      </a:r>
                      <a:endParaRPr lang="en-US" dirty="0"/>
                    </a:p>
                  </a:txBody>
                  <a:tcPr/>
                </a:tc>
                <a:tc>
                  <a:txBody>
                    <a:bodyPr/>
                    <a:lstStyle/>
                    <a:p>
                      <a:r>
                        <a:rPr lang="en-US" dirty="0" smtClean="0"/>
                        <a:t>20</a:t>
                      </a:r>
                      <a:endParaRPr lang="en-US" dirty="0"/>
                    </a:p>
                  </a:txBody>
                  <a:tcPr/>
                </a:tc>
                <a:tc>
                  <a:txBody>
                    <a:bodyPr/>
                    <a:lstStyle/>
                    <a:p>
                      <a:r>
                        <a:rPr lang="en-US" dirty="0" smtClean="0"/>
                        <a:t>20</a:t>
                      </a:r>
                      <a:endParaRPr lang="en-US" dirty="0"/>
                    </a:p>
                  </a:txBody>
                  <a:tcPr/>
                </a:tc>
                <a:tc vMerge="1">
                  <a:txBody>
                    <a:bodyPr/>
                    <a:lstStyle/>
                    <a:p>
                      <a:endParaRPr lang="en-US" dirty="0"/>
                    </a:p>
                  </a:txBody>
                  <a:tcPr/>
                </a:tc>
              </a:tr>
              <a:tr h="252644">
                <a:tc>
                  <a:txBody>
                    <a:bodyPr/>
                    <a:lstStyle/>
                    <a:p>
                      <a:r>
                        <a:rPr lang="en-US" dirty="0" smtClean="0"/>
                        <a:t>5</a:t>
                      </a:r>
                      <a:endParaRPr lang="en-US" dirty="0"/>
                    </a:p>
                  </a:txBody>
                  <a:tcPr/>
                </a:tc>
                <a:tc>
                  <a:txBody>
                    <a:bodyPr/>
                    <a:lstStyle/>
                    <a:p>
                      <a:r>
                        <a:rPr lang="en-US" dirty="0" smtClean="0"/>
                        <a:t>5</a:t>
                      </a:r>
                      <a:endParaRPr lang="en-US" dirty="0"/>
                    </a:p>
                  </a:txBody>
                  <a:tcPr/>
                </a:tc>
                <a:tc>
                  <a:txBody>
                    <a:bodyPr/>
                    <a:lstStyle/>
                    <a:p>
                      <a:r>
                        <a:rPr lang="en-US" dirty="0" smtClean="0"/>
                        <a:t>90</a:t>
                      </a:r>
                      <a:endParaRPr lang="en-US" dirty="0"/>
                    </a:p>
                  </a:txBody>
                  <a:tcPr/>
                </a:tc>
                <a:tc>
                  <a:txBody>
                    <a:bodyPr/>
                    <a:lstStyle/>
                    <a:p>
                      <a:r>
                        <a:rPr lang="en-US" dirty="0" smtClean="0"/>
                        <a:t>18</a:t>
                      </a:r>
                      <a:endParaRPr lang="en-US" dirty="0"/>
                    </a:p>
                  </a:txBody>
                  <a:tcPr/>
                </a:tc>
                <a:tc>
                  <a:txBody>
                    <a:bodyPr/>
                    <a:lstStyle/>
                    <a:p>
                      <a:r>
                        <a:rPr lang="en-US" dirty="0" smtClean="0"/>
                        <a:t>10</a:t>
                      </a:r>
                      <a:endParaRPr lang="en-US" dirty="0"/>
                    </a:p>
                  </a:txBody>
                  <a:tcPr/>
                </a:tc>
                <a:tc rowSpan="2">
                  <a:txBody>
                    <a:bodyPr/>
                    <a:lstStyle/>
                    <a:p>
                      <a:r>
                        <a:rPr lang="en-US" dirty="0" smtClean="0"/>
                        <a:t>Stage</a:t>
                      </a:r>
                      <a:r>
                        <a:rPr lang="en-US" baseline="0" dirty="0" smtClean="0"/>
                        <a:t> 2</a:t>
                      </a:r>
                      <a:r>
                        <a:rPr lang="en-US" baseline="30000" dirty="0" smtClean="0"/>
                        <a:t>nd</a:t>
                      </a:r>
                      <a:r>
                        <a:rPr lang="en-US" baseline="0" dirty="0" smtClean="0"/>
                        <a:t> </a:t>
                      </a:r>
                    </a:p>
                    <a:p>
                      <a:r>
                        <a:rPr lang="en-US" baseline="0" dirty="0" smtClean="0"/>
                        <a:t>Stage of decreasing returns</a:t>
                      </a:r>
                      <a:endParaRPr lang="en-US" dirty="0"/>
                    </a:p>
                  </a:txBody>
                  <a:tcPr/>
                </a:tc>
              </a:tr>
              <a:tr h="822960">
                <a:tc>
                  <a:txBody>
                    <a:bodyPr/>
                    <a:lstStyle/>
                    <a:p>
                      <a:r>
                        <a:rPr lang="en-US" dirty="0" smtClean="0"/>
                        <a:t>5</a:t>
                      </a:r>
                      <a:endParaRPr lang="en-US" dirty="0"/>
                    </a:p>
                  </a:txBody>
                  <a:tcPr/>
                </a:tc>
                <a:tc>
                  <a:txBody>
                    <a:bodyPr/>
                    <a:lstStyle/>
                    <a:p>
                      <a:r>
                        <a:rPr lang="en-US" dirty="0" smtClean="0"/>
                        <a:t>6</a:t>
                      </a:r>
                      <a:endParaRPr lang="en-US" dirty="0"/>
                    </a:p>
                  </a:txBody>
                  <a:tcPr/>
                </a:tc>
                <a:tc>
                  <a:txBody>
                    <a:bodyPr/>
                    <a:lstStyle/>
                    <a:p>
                      <a:r>
                        <a:rPr lang="en-US" dirty="0" smtClean="0"/>
                        <a:t>90</a:t>
                      </a:r>
                      <a:endParaRPr lang="en-US" dirty="0"/>
                    </a:p>
                  </a:txBody>
                  <a:tcPr/>
                </a:tc>
                <a:tc>
                  <a:txBody>
                    <a:bodyPr/>
                    <a:lstStyle/>
                    <a:p>
                      <a:r>
                        <a:rPr lang="en-US" dirty="0" smtClean="0"/>
                        <a:t>15</a:t>
                      </a:r>
                      <a:endParaRPr lang="en-US" dirty="0"/>
                    </a:p>
                  </a:txBody>
                  <a:tcPr/>
                </a:tc>
                <a:tc>
                  <a:txBody>
                    <a:bodyPr/>
                    <a:lstStyle/>
                    <a:p>
                      <a:r>
                        <a:rPr lang="en-US" dirty="0" smtClean="0"/>
                        <a:t>0</a:t>
                      </a:r>
                      <a:endParaRPr lang="en-US" dirty="0"/>
                    </a:p>
                  </a:txBody>
                  <a:tcPr/>
                </a:tc>
                <a:tc vMerge="1">
                  <a:txBody>
                    <a:bodyPr/>
                    <a:lstStyle/>
                    <a:p>
                      <a:endParaRPr lang="en-US" dirty="0"/>
                    </a:p>
                  </a:txBody>
                  <a:tcPr/>
                </a:tc>
              </a:tr>
              <a:tr h="442128">
                <a:tc>
                  <a:txBody>
                    <a:bodyPr/>
                    <a:lstStyle/>
                    <a:p>
                      <a:r>
                        <a:rPr lang="en-US" dirty="0" smtClean="0"/>
                        <a:t>5</a:t>
                      </a:r>
                      <a:endParaRPr lang="en-US" dirty="0"/>
                    </a:p>
                  </a:txBody>
                  <a:tcPr/>
                </a:tc>
                <a:tc>
                  <a:txBody>
                    <a:bodyPr/>
                    <a:lstStyle/>
                    <a:p>
                      <a:r>
                        <a:rPr lang="en-US" dirty="0" smtClean="0"/>
                        <a:t>7</a:t>
                      </a:r>
                      <a:endParaRPr lang="en-US" dirty="0"/>
                    </a:p>
                  </a:txBody>
                  <a:tcPr/>
                </a:tc>
                <a:tc>
                  <a:txBody>
                    <a:bodyPr/>
                    <a:lstStyle/>
                    <a:p>
                      <a:r>
                        <a:rPr lang="en-US" dirty="0" smtClean="0"/>
                        <a:t>80</a:t>
                      </a:r>
                      <a:endParaRPr lang="en-US" dirty="0"/>
                    </a:p>
                  </a:txBody>
                  <a:tcPr/>
                </a:tc>
                <a:tc>
                  <a:txBody>
                    <a:bodyPr/>
                    <a:lstStyle/>
                    <a:p>
                      <a:r>
                        <a:rPr lang="en-US" dirty="0" smtClean="0"/>
                        <a:t>11.4</a:t>
                      </a:r>
                      <a:endParaRPr lang="en-US" dirty="0"/>
                    </a:p>
                  </a:txBody>
                  <a:tcPr/>
                </a:tc>
                <a:tc>
                  <a:txBody>
                    <a:bodyPr/>
                    <a:lstStyle/>
                    <a:p>
                      <a:r>
                        <a:rPr lang="en-US" dirty="0" smtClean="0"/>
                        <a:t>-10</a:t>
                      </a:r>
                      <a:endParaRPr lang="en-US" dirty="0"/>
                    </a:p>
                  </a:txBody>
                  <a:tcPr/>
                </a:tc>
                <a:tc>
                  <a:txBody>
                    <a:bodyPr/>
                    <a:lstStyle/>
                    <a:p>
                      <a:r>
                        <a:rPr lang="en-US" dirty="0" smtClean="0"/>
                        <a:t>  stage</a:t>
                      </a:r>
                      <a:r>
                        <a:rPr lang="en-US" baseline="0" dirty="0" smtClean="0"/>
                        <a:t> 3</a:t>
                      </a:r>
                      <a:r>
                        <a:rPr lang="en-US" baseline="30000" dirty="0" smtClean="0"/>
                        <a:t>rd</a:t>
                      </a:r>
                      <a:r>
                        <a:rPr lang="en-US" baseline="0" dirty="0" smtClean="0"/>
                        <a:t> stage of negative returns</a:t>
                      </a:r>
                      <a:endParaRPr lang="en-US" dirty="0"/>
                    </a:p>
                  </a:txBody>
                  <a:tcPr/>
                </a:tc>
              </a:tr>
            </a:tbl>
          </a:graphicData>
        </a:graphic>
      </p:graphicFrame>
    </p:spTree>
    <p:extLst>
      <p:ext uri="{BB962C8B-B14F-4D97-AF65-F5344CB8AC3E}">
        <p14:creationId xmlns:p14="http://schemas.microsoft.com/office/powerpoint/2010/main" val="8407685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2132406827"/>
              </p:ext>
            </p:extLst>
          </p:nvPr>
        </p:nvGraphicFramePr>
        <p:xfrm>
          <a:off x="304800" y="533400"/>
          <a:ext cx="6019800" cy="57912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1732858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0782"/>
            <a:ext cx="8229600" cy="1096963"/>
          </a:xfrm>
        </p:spPr>
        <p:txBody>
          <a:bodyPr>
            <a:normAutofit/>
          </a:bodyPr>
          <a:lstStyle/>
          <a:p>
            <a:pPr algn="just"/>
            <a:r>
              <a:rPr lang="en-US" sz="2800" b="1" dirty="0" smtClean="0"/>
              <a:t>Stages of the Law: </a:t>
            </a:r>
            <a:r>
              <a:rPr lang="en-US" sz="2400" dirty="0" smtClean="0"/>
              <a:t>the law of variable proportion can be divided into three stages</a:t>
            </a:r>
            <a:r>
              <a:rPr lang="en-US" sz="2800" dirty="0" smtClean="0"/>
              <a:t>.</a:t>
            </a:r>
            <a:endParaRPr lang="en-US" sz="2800" dirty="0"/>
          </a:p>
        </p:txBody>
      </p:sp>
      <p:sp>
        <p:nvSpPr>
          <p:cNvPr id="3" name="Content Placeholder 2"/>
          <p:cNvSpPr>
            <a:spLocks noGrp="1"/>
          </p:cNvSpPr>
          <p:nvPr>
            <p:ph idx="1"/>
          </p:nvPr>
        </p:nvSpPr>
        <p:spPr>
          <a:xfrm>
            <a:off x="457200" y="1553030"/>
            <a:ext cx="8229600" cy="4923970"/>
          </a:xfrm>
        </p:spPr>
        <p:txBody>
          <a:bodyPr>
            <a:normAutofit fontScale="77500" lnSpcReduction="20000"/>
          </a:bodyPr>
          <a:lstStyle/>
          <a:p>
            <a:pPr marL="0" indent="0">
              <a:buNone/>
            </a:pPr>
            <a:r>
              <a:rPr lang="en-US" b="1" dirty="0" smtClean="0"/>
              <a:t>Stage I (increasing Returns):</a:t>
            </a:r>
          </a:p>
          <a:p>
            <a:r>
              <a:rPr lang="en-US" dirty="0" smtClean="0"/>
              <a:t>Total product (TP): increases at an increasing rate to a certain point and then rate of increasing switches from increasing to diminishing. </a:t>
            </a:r>
          </a:p>
          <a:p>
            <a:r>
              <a:rPr lang="en-US" dirty="0" smtClean="0"/>
              <a:t>Average product (AP): increases throughout this stage and reaches to maximum at point.</a:t>
            </a:r>
          </a:p>
          <a:p>
            <a:r>
              <a:rPr lang="en-US" dirty="0" smtClean="0"/>
              <a:t>Marginal product (MP): initially increases reaches maximum point and start to decline. When AP and MP touch and become equal this stage ends in our above figure at 4 units of </a:t>
            </a:r>
            <a:r>
              <a:rPr lang="en-US" dirty="0" err="1" smtClean="0"/>
              <a:t>labour</a:t>
            </a:r>
            <a:r>
              <a:rPr lang="en-US" dirty="0" smtClean="0"/>
              <a:t> this stage ends.</a:t>
            </a:r>
          </a:p>
          <a:p>
            <a:pPr marL="0" indent="0">
              <a:buNone/>
            </a:pPr>
            <a:r>
              <a:rPr lang="en-US" b="1" i="1" dirty="0" smtClean="0"/>
              <a:t>Causes of increasing returns:</a:t>
            </a:r>
            <a:r>
              <a:rPr lang="en-US" dirty="0" smtClean="0"/>
              <a:t> </a:t>
            </a:r>
          </a:p>
          <a:p>
            <a:pPr marL="514350" indent="-514350">
              <a:buFont typeface="+mj-lt"/>
              <a:buAutoNum type="arabicPeriod"/>
            </a:pPr>
            <a:r>
              <a:rPr lang="en-US" dirty="0" smtClean="0"/>
              <a:t>Increase in efficiency of fixed factors</a:t>
            </a:r>
          </a:p>
          <a:p>
            <a:pPr marL="514350" indent="-514350">
              <a:buFont typeface="+mj-lt"/>
              <a:buAutoNum type="arabicPeriod"/>
            </a:pPr>
            <a:r>
              <a:rPr lang="en-US" dirty="0" smtClean="0"/>
              <a:t>Increase in the efficiency or productivity of variable factor</a:t>
            </a:r>
            <a:endParaRPr lang="en-US" dirty="0"/>
          </a:p>
        </p:txBody>
      </p:sp>
    </p:spTree>
    <p:extLst>
      <p:ext uri="{BB962C8B-B14F-4D97-AF65-F5344CB8AC3E}">
        <p14:creationId xmlns:p14="http://schemas.microsoft.com/office/powerpoint/2010/main" val="32376412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33400"/>
            <a:ext cx="8229600" cy="5592763"/>
          </a:xfrm>
        </p:spPr>
        <p:txBody>
          <a:bodyPr>
            <a:normAutofit lnSpcReduction="10000"/>
          </a:bodyPr>
          <a:lstStyle/>
          <a:p>
            <a:pPr marL="0" indent="0">
              <a:buNone/>
            </a:pPr>
            <a:r>
              <a:rPr lang="en-US" b="1" dirty="0" smtClean="0"/>
              <a:t>Stage II (</a:t>
            </a:r>
            <a:r>
              <a:rPr lang="en-US" b="1" dirty="0"/>
              <a:t>D</a:t>
            </a:r>
            <a:r>
              <a:rPr lang="en-US" b="1" dirty="0" smtClean="0"/>
              <a:t>ecreasing returns):</a:t>
            </a:r>
            <a:endParaRPr lang="en-US" dirty="0" smtClean="0"/>
          </a:p>
          <a:p>
            <a:r>
              <a:rPr lang="en-US" dirty="0" smtClean="0"/>
              <a:t>TP continues to increase at a diminishing rate until it reaches it’s maximum point where second stage ends</a:t>
            </a:r>
          </a:p>
          <a:p>
            <a:r>
              <a:rPr lang="en-US" dirty="0" smtClean="0"/>
              <a:t>In this stage both AP and MP are diminishes but are positive at the end of this stage MP is zero.</a:t>
            </a:r>
          </a:p>
          <a:p>
            <a:pPr marL="0" indent="0">
              <a:buNone/>
            </a:pPr>
            <a:r>
              <a:rPr lang="en-US" b="1" i="1" dirty="0" smtClean="0"/>
              <a:t>Causes of decreasing returns in second stage:</a:t>
            </a:r>
          </a:p>
          <a:p>
            <a:pPr marL="514350" indent="-514350">
              <a:buFont typeface="+mj-lt"/>
              <a:buAutoNum type="arabicPeriod"/>
            </a:pPr>
            <a:r>
              <a:rPr lang="en-US" dirty="0" smtClean="0"/>
              <a:t>Scarcity of fixed factor</a:t>
            </a:r>
          </a:p>
          <a:p>
            <a:pPr marL="514350" indent="-514350">
              <a:buFont typeface="+mj-lt"/>
              <a:buAutoNum type="arabicPeriod"/>
            </a:pPr>
            <a:r>
              <a:rPr lang="en-US" dirty="0" smtClean="0"/>
              <a:t>Indivisibility of fixed factor</a:t>
            </a:r>
          </a:p>
          <a:p>
            <a:pPr marL="514350" indent="-514350">
              <a:buFont typeface="+mj-lt"/>
              <a:buAutoNum type="arabicPeriod"/>
            </a:pPr>
            <a:r>
              <a:rPr lang="en-US" dirty="0" smtClean="0"/>
              <a:t>Imperfect substitutability of the factors </a:t>
            </a:r>
            <a:endParaRPr lang="en-US" dirty="0"/>
          </a:p>
        </p:txBody>
      </p:sp>
    </p:spTree>
    <p:extLst>
      <p:ext uri="{BB962C8B-B14F-4D97-AF65-F5344CB8AC3E}">
        <p14:creationId xmlns:p14="http://schemas.microsoft.com/office/powerpoint/2010/main" val="21476243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Unit 4: production</a:t>
            </a:r>
            <a:endParaRPr lang="en-US" dirty="0"/>
          </a:p>
        </p:txBody>
      </p:sp>
      <p:sp>
        <p:nvSpPr>
          <p:cNvPr id="3" name="Content Placeholder 2"/>
          <p:cNvSpPr>
            <a:spLocks noGrp="1"/>
          </p:cNvSpPr>
          <p:nvPr>
            <p:ph idx="1"/>
          </p:nvPr>
        </p:nvSpPr>
        <p:spPr/>
        <p:txBody>
          <a:bodyPr>
            <a:normAutofit fontScale="85000" lnSpcReduction="20000"/>
          </a:bodyPr>
          <a:lstStyle/>
          <a:p>
            <a:r>
              <a:rPr lang="en-US" sz="3600" dirty="0" smtClean="0"/>
              <a:t>Meaning of production and</a:t>
            </a:r>
            <a:r>
              <a:rPr lang="en-US" dirty="0" smtClean="0"/>
              <a:t> Production function (Cobb-Douglas production function) production with one variable inputs: law of diminishing marginal productivity/returns; production with two variable inputs: concept of Isoquant; properties of isoquant; right angled (L shaped) and linear (straight line) Isoquants; concept of </a:t>
            </a:r>
            <a:r>
              <a:rPr lang="en-US" dirty="0" err="1" smtClean="0"/>
              <a:t>Iso</a:t>
            </a:r>
            <a:r>
              <a:rPr lang="en-US" dirty="0" smtClean="0"/>
              <a:t>-cost curve (meaning, equation and slope); producer’s equilibrium condition for optimum employment of one, two and multi variable inputs/factors of production; production in </a:t>
            </a:r>
            <a:r>
              <a:rPr lang="en-US" dirty="0"/>
              <a:t>long </a:t>
            </a:r>
            <a:r>
              <a:rPr lang="en-US" dirty="0" smtClean="0"/>
              <a:t>run: concept of returns to scale with possible causes  </a:t>
            </a:r>
            <a:r>
              <a:rPr lang="en-US" dirty="0"/>
              <a:t>of </a:t>
            </a:r>
            <a:r>
              <a:rPr lang="en-US" dirty="0" smtClean="0"/>
              <a:t>each.</a:t>
            </a:r>
            <a:endParaRPr lang="en-US" dirty="0"/>
          </a:p>
        </p:txBody>
      </p:sp>
    </p:spTree>
    <p:extLst>
      <p:ext uri="{BB962C8B-B14F-4D97-AF65-F5344CB8AC3E}">
        <p14:creationId xmlns:p14="http://schemas.microsoft.com/office/powerpoint/2010/main" val="40192493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33400"/>
            <a:ext cx="8229600" cy="5592763"/>
          </a:xfrm>
        </p:spPr>
        <p:txBody>
          <a:bodyPr>
            <a:normAutofit lnSpcReduction="10000"/>
          </a:bodyPr>
          <a:lstStyle/>
          <a:p>
            <a:pPr marL="0" indent="0">
              <a:buNone/>
            </a:pPr>
            <a:r>
              <a:rPr lang="en-US" b="1" dirty="0" smtClean="0"/>
              <a:t>Stage III (Negative </a:t>
            </a:r>
            <a:r>
              <a:rPr lang="en-US" b="1" dirty="0"/>
              <a:t>R</a:t>
            </a:r>
            <a:r>
              <a:rPr lang="en-US" b="1" dirty="0" smtClean="0"/>
              <a:t>eturns):</a:t>
            </a:r>
          </a:p>
          <a:p>
            <a:r>
              <a:rPr lang="en-US" dirty="0" smtClean="0"/>
              <a:t>TP start to decrease</a:t>
            </a:r>
          </a:p>
          <a:p>
            <a:r>
              <a:rPr lang="en-US" dirty="0" smtClean="0"/>
              <a:t>AP continuously decreases but never be zero and negative</a:t>
            </a:r>
          </a:p>
          <a:p>
            <a:r>
              <a:rPr lang="en-US" dirty="0" smtClean="0"/>
              <a:t>MP decrease continuously so it becomes negative</a:t>
            </a:r>
            <a:endParaRPr lang="en-US" b="1" i="1" dirty="0" smtClean="0"/>
          </a:p>
          <a:p>
            <a:pPr marL="0" indent="0">
              <a:buNone/>
            </a:pPr>
            <a:r>
              <a:rPr lang="en-US" b="1" i="1" dirty="0" smtClean="0"/>
              <a:t>Causes of Negative Returns in the third stage:</a:t>
            </a:r>
          </a:p>
          <a:p>
            <a:pPr marL="514350" indent="-514350">
              <a:buFont typeface="+mj-lt"/>
              <a:buAutoNum type="arabicPeriod"/>
            </a:pPr>
            <a:r>
              <a:rPr lang="en-US" dirty="0" smtClean="0"/>
              <a:t>Variable factors are too much as compare to the fixed factors of production (too much cooks spoil the broth)</a:t>
            </a:r>
          </a:p>
          <a:p>
            <a:pPr marL="514350" indent="-514350">
              <a:buFont typeface="+mj-lt"/>
              <a:buAutoNum type="arabicPeriod"/>
            </a:pPr>
            <a:r>
              <a:rPr lang="en-US" dirty="0" smtClean="0"/>
              <a:t>Indivisibility and scarcity of fixed factors</a:t>
            </a:r>
          </a:p>
          <a:p>
            <a:pPr marL="514350" indent="-514350">
              <a:buFont typeface="+mj-lt"/>
              <a:buAutoNum type="arabicPeriod"/>
            </a:pPr>
            <a:endParaRPr lang="en-US" dirty="0"/>
          </a:p>
        </p:txBody>
      </p:sp>
    </p:spTree>
    <p:extLst>
      <p:ext uri="{BB962C8B-B14F-4D97-AF65-F5344CB8AC3E}">
        <p14:creationId xmlns:p14="http://schemas.microsoft.com/office/powerpoint/2010/main" val="27200795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33400"/>
            <a:ext cx="8229600" cy="6324600"/>
          </a:xfrm>
        </p:spPr>
        <p:txBody>
          <a:bodyPr>
            <a:normAutofit fontScale="85000" lnSpcReduction="20000"/>
          </a:bodyPr>
          <a:lstStyle/>
          <a:p>
            <a:pPr marL="0" indent="0">
              <a:buNone/>
            </a:pPr>
            <a:r>
              <a:rPr lang="en-US" b="1" dirty="0" smtClean="0"/>
              <a:t>Stage of operation:</a:t>
            </a:r>
          </a:p>
          <a:p>
            <a:pPr marL="0" indent="0">
              <a:buNone/>
            </a:pPr>
            <a:endParaRPr lang="en-US" dirty="0" smtClean="0"/>
          </a:p>
          <a:p>
            <a:r>
              <a:rPr lang="en-US" dirty="0" smtClean="0"/>
              <a:t>A rational producer never choose to produce in stage III where the marginal product of variable factors is negative even if variable factor is free.</a:t>
            </a:r>
          </a:p>
          <a:p>
            <a:r>
              <a:rPr lang="en-US" dirty="0" smtClean="0"/>
              <a:t>A rational producer also does not choose to produce in stage I because the MP and AP of the variable product is increasing there is the possibility of more benefit when goods and services are produced more and more</a:t>
            </a:r>
          </a:p>
          <a:p>
            <a:r>
              <a:rPr lang="en-US" dirty="0" smtClean="0"/>
              <a:t>Thus it is clear that a rational producer will produce in stage II where TP is increasing and  both MP and AP of variable factors are diminishing</a:t>
            </a:r>
            <a:r>
              <a:rPr lang="en-US" dirty="0" smtClean="0">
                <a:solidFill>
                  <a:srgbClr val="00B0F0"/>
                </a:solidFill>
              </a:rPr>
              <a:t> so this law is also called law of diminishing returns. At which particular point in this stage, the producer will decide to produce depends upon the price of product and prices of factors.</a:t>
            </a:r>
            <a:endParaRPr lang="en-US" dirty="0">
              <a:solidFill>
                <a:srgbClr val="00B0F0"/>
              </a:solidFill>
            </a:endParaRPr>
          </a:p>
        </p:txBody>
      </p:sp>
    </p:spTree>
    <p:extLst>
      <p:ext uri="{BB962C8B-B14F-4D97-AF65-F5344CB8AC3E}">
        <p14:creationId xmlns:p14="http://schemas.microsoft.com/office/powerpoint/2010/main" val="20538755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74638"/>
            <a:ext cx="8686800" cy="868362"/>
          </a:xfrm>
        </p:spPr>
        <p:txBody>
          <a:bodyPr>
            <a:normAutofit/>
          </a:bodyPr>
          <a:lstStyle/>
          <a:p>
            <a:r>
              <a:rPr lang="en-US" sz="2800" dirty="0" smtClean="0">
                <a:solidFill>
                  <a:srgbClr val="0070C0"/>
                </a:solidFill>
              </a:rPr>
              <a:t>Optimal Employment of One Variable Input</a:t>
            </a:r>
            <a:endParaRPr lang="en-US" sz="2800" dirty="0">
              <a:solidFill>
                <a:srgbClr val="0070C0"/>
              </a:solidFill>
            </a:endParaRPr>
          </a:p>
        </p:txBody>
      </p:sp>
      <p:sp>
        <p:nvSpPr>
          <p:cNvPr id="3" name="Content Placeholder 2"/>
          <p:cNvSpPr>
            <a:spLocks noGrp="1"/>
          </p:cNvSpPr>
          <p:nvPr>
            <p:ph idx="1"/>
          </p:nvPr>
        </p:nvSpPr>
        <p:spPr>
          <a:xfrm>
            <a:off x="533400" y="1219200"/>
            <a:ext cx="8001000" cy="5133109"/>
          </a:xfrm>
        </p:spPr>
        <p:txBody>
          <a:bodyPr>
            <a:normAutofit/>
          </a:bodyPr>
          <a:lstStyle/>
          <a:p>
            <a:r>
              <a:rPr lang="en-US" sz="2400" dirty="0" smtClean="0"/>
              <a:t>It refers to the optimum amount of labor which produce maximum output at a minimum cost.</a:t>
            </a:r>
          </a:p>
          <a:p>
            <a:r>
              <a:rPr lang="en-US" sz="2400" dirty="0" smtClean="0"/>
              <a:t>The level of variable input which gives the producer maximum benefit at minimum cost.</a:t>
            </a:r>
          </a:p>
          <a:p>
            <a:r>
              <a:rPr lang="en-US" sz="2400" dirty="0" smtClean="0"/>
              <a:t>Level of variable input in which producer be in equilibrium.</a:t>
            </a:r>
          </a:p>
          <a:p>
            <a:pPr marL="0" indent="0">
              <a:buNone/>
            </a:pPr>
            <a:r>
              <a:rPr lang="en-US" sz="2400" dirty="0" smtClean="0"/>
              <a:t>The conditions for producer’s equilibrium (or Optimum Employment of one variable input)</a:t>
            </a:r>
          </a:p>
          <a:p>
            <a:pPr marL="0" indent="0">
              <a:buNone/>
            </a:pPr>
            <a:r>
              <a:rPr lang="en-US" sz="2400" dirty="0" smtClean="0"/>
              <a:t>VMP</a:t>
            </a:r>
            <a:r>
              <a:rPr lang="en-US" sz="2400" baseline="-25000" dirty="0" smtClean="0"/>
              <a:t>L</a:t>
            </a:r>
            <a:r>
              <a:rPr lang="en-US" sz="2400" dirty="0" smtClean="0"/>
              <a:t>=MC</a:t>
            </a:r>
            <a:r>
              <a:rPr lang="en-US" sz="2400" baseline="-25000" dirty="0" smtClean="0"/>
              <a:t>L </a:t>
            </a:r>
            <a:r>
              <a:rPr lang="en-US" sz="2400" dirty="0" smtClean="0"/>
              <a:t> 	</a:t>
            </a:r>
            <a:r>
              <a:rPr lang="en-US" sz="2400" dirty="0"/>
              <a:t>	</a:t>
            </a:r>
            <a:r>
              <a:rPr lang="en-US" sz="2400" dirty="0" smtClean="0"/>
              <a:t>D</a:t>
            </a:r>
            <a:r>
              <a:rPr lang="en-US" sz="2400" baseline="-25000" dirty="0" smtClean="0"/>
              <a:t>L</a:t>
            </a:r>
            <a:r>
              <a:rPr lang="en-US" sz="2400" dirty="0" smtClean="0"/>
              <a:t> = S</a:t>
            </a:r>
            <a:r>
              <a:rPr lang="en-US" sz="2400" baseline="-25000" dirty="0" smtClean="0"/>
              <a:t>L</a:t>
            </a:r>
          </a:p>
          <a:p>
            <a:pPr marL="0" indent="0">
              <a:buNone/>
            </a:pPr>
            <a:r>
              <a:rPr lang="en-US" sz="2400" dirty="0" smtClean="0"/>
              <a:t>VMP</a:t>
            </a:r>
            <a:r>
              <a:rPr lang="en-US" sz="2400" baseline="-25000" dirty="0" smtClean="0"/>
              <a:t>L</a:t>
            </a:r>
            <a:r>
              <a:rPr lang="en-US" sz="2400" dirty="0" smtClean="0"/>
              <a:t>= Value of marginal productivity of labor</a:t>
            </a:r>
          </a:p>
          <a:p>
            <a:pPr marL="0" indent="0">
              <a:buNone/>
            </a:pPr>
            <a:r>
              <a:rPr lang="en-US" sz="2400" dirty="0" smtClean="0"/>
              <a:t>MC</a:t>
            </a:r>
            <a:r>
              <a:rPr lang="en-US" sz="2400" baseline="-25000" dirty="0" smtClean="0"/>
              <a:t>L</a:t>
            </a:r>
            <a:r>
              <a:rPr lang="en-US" sz="2400" dirty="0" smtClean="0"/>
              <a:t> = Marginal cost of labor</a:t>
            </a:r>
            <a:endParaRPr lang="en-US" sz="2400" dirty="0"/>
          </a:p>
          <a:p>
            <a:pPr marL="0" indent="0">
              <a:buNone/>
            </a:pPr>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26161614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76200"/>
            <a:ext cx="8229600" cy="6172200"/>
          </a:xfrm>
        </p:spPr>
        <p:txBody>
          <a:bodyPr>
            <a:normAutofit fontScale="92500" lnSpcReduction="10000"/>
          </a:bodyPr>
          <a:lstStyle/>
          <a:p>
            <a:r>
              <a:rPr lang="en-US" dirty="0" err="1" smtClean="0"/>
              <a:t>Cont</a:t>
            </a:r>
            <a:r>
              <a:rPr lang="en-US" dirty="0" smtClean="0"/>
              <a:t>…</a:t>
            </a:r>
          </a:p>
          <a:p>
            <a:pPr marL="0" indent="0">
              <a:buNone/>
            </a:pPr>
            <a:r>
              <a:rPr lang="en-US" b="1" dirty="0" smtClean="0"/>
              <a:t>Assumptions</a:t>
            </a:r>
          </a:p>
          <a:p>
            <a:pPr marL="514350" indent="-514350">
              <a:buFont typeface="+mj-lt"/>
              <a:buAutoNum type="arabicPeriod"/>
            </a:pPr>
            <a:r>
              <a:rPr lang="en-US" dirty="0" smtClean="0"/>
              <a:t>Only one commodity is produced by employing only one variable input, i.e. labor.</a:t>
            </a:r>
          </a:p>
          <a:p>
            <a:pPr marL="514350" indent="-514350">
              <a:buFont typeface="+mj-lt"/>
              <a:buAutoNum type="arabicPeriod"/>
            </a:pPr>
            <a:r>
              <a:rPr lang="en-US" dirty="0" smtClean="0"/>
              <a:t>The theory assumes that the goal of the firm is profit maximization.</a:t>
            </a:r>
          </a:p>
          <a:p>
            <a:pPr marL="514350" indent="-514350">
              <a:buFont typeface="+mj-lt"/>
              <a:buAutoNum type="arabicPeriod"/>
            </a:pPr>
            <a:r>
              <a:rPr lang="en-US" dirty="0" smtClean="0"/>
              <a:t>Production technology remains constant.</a:t>
            </a:r>
          </a:p>
          <a:p>
            <a:pPr marL="514350" indent="-514350">
              <a:buFont typeface="+mj-lt"/>
              <a:buAutoNum type="arabicPeriod"/>
            </a:pPr>
            <a:r>
              <a:rPr lang="en-US" dirty="0" smtClean="0"/>
              <a:t>An economy is operating at full employment in the long run</a:t>
            </a:r>
          </a:p>
          <a:p>
            <a:pPr marL="514350" indent="-514350">
              <a:buFont typeface="+mj-lt"/>
              <a:buAutoNum type="arabicPeriod"/>
            </a:pPr>
            <a:r>
              <a:rPr lang="en-US" dirty="0" smtClean="0"/>
              <a:t>There is operation of law of diminishing marginal returns in the productivity of labor.</a:t>
            </a:r>
          </a:p>
          <a:p>
            <a:pPr marL="514350" indent="-514350">
              <a:buFont typeface="+mj-lt"/>
              <a:buAutoNum type="arabicPeriod"/>
            </a:pPr>
            <a:r>
              <a:rPr lang="en-US" dirty="0" smtClean="0"/>
              <a:t>There is existence of perfect competition in both product and factor markets. </a:t>
            </a:r>
          </a:p>
          <a:p>
            <a:endParaRPr lang="en-US" dirty="0" smtClean="0"/>
          </a:p>
          <a:p>
            <a:endParaRPr lang="en-US" dirty="0"/>
          </a:p>
        </p:txBody>
      </p:sp>
    </p:spTree>
    <p:extLst>
      <p:ext uri="{BB962C8B-B14F-4D97-AF65-F5344CB8AC3E}">
        <p14:creationId xmlns:p14="http://schemas.microsoft.com/office/powerpoint/2010/main" val="31090159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685800"/>
            <a:ext cx="8229600" cy="5791200"/>
          </a:xfrm>
        </p:spPr>
        <p:txBody>
          <a:bodyPr>
            <a:normAutofit/>
          </a:bodyPr>
          <a:lstStyle/>
          <a:p>
            <a:pPr marL="0" indent="0">
              <a:buNone/>
            </a:pPr>
            <a:r>
              <a:rPr lang="en-US" sz="2400" b="1" dirty="0" smtClean="0">
                <a:solidFill>
                  <a:schemeClr val="tx1"/>
                </a:solidFill>
              </a:rPr>
              <a:t>(VMP</a:t>
            </a:r>
            <a:r>
              <a:rPr lang="en-US" sz="2400" b="1" baseline="-25000" dirty="0" smtClean="0">
                <a:solidFill>
                  <a:schemeClr val="tx1"/>
                </a:solidFill>
              </a:rPr>
              <a:t>L</a:t>
            </a:r>
            <a:r>
              <a:rPr lang="en-US" sz="2400" b="1" dirty="0" smtClean="0">
                <a:solidFill>
                  <a:schemeClr val="tx1"/>
                </a:solidFill>
              </a:rPr>
              <a:t>) </a:t>
            </a:r>
            <a:r>
              <a:rPr lang="en-US" sz="2400" b="1" dirty="0">
                <a:solidFill>
                  <a:schemeClr val="tx1"/>
                </a:solidFill>
              </a:rPr>
              <a:t>Value of marginal productivity of </a:t>
            </a:r>
            <a:r>
              <a:rPr lang="en-US" sz="2400" b="1" dirty="0" smtClean="0">
                <a:solidFill>
                  <a:schemeClr val="tx1"/>
                </a:solidFill>
              </a:rPr>
              <a:t>labor or demand for labor (D</a:t>
            </a:r>
            <a:r>
              <a:rPr lang="en-US" sz="2400" b="1" baseline="-25000" dirty="0" smtClean="0">
                <a:solidFill>
                  <a:schemeClr val="tx1"/>
                </a:solidFill>
              </a:rPr>
              <a:t>L</a:t>
            </a:r>
            <a:r>
              <a:rPr lang="en-US" sz="2400" b="1" dirty="0" smtClean="0">
                <a:solidFill>
                  <a:schemeClr val="tx1"/>
                </a:solidFill>
              </a:rPr>
              <a:t>):</a:t>
            </a:r>
            <a:r>
              <a:rPr lang="en-US" sz="2400" dirty="0" smtClean="0"/>
              <a:t> demand for labor is   the product of marginal productivity of labor and per-unit price of output</a:t>
            </a:r>
          </a:p>
          <a:p>
            <a:r>
              <a:rPr lang="en-US" sz="2400" dirty="0" smtClean="0"/>
              <a:t>So VMP</a:t>
            </a:r>
            <a:r>
              <a:rPr lang="en-US" sz="2400" baseline="-25000" dirty="0" smtClean="0"/>
              <a:t>L</a:t>
            </a:r>
            <a:r>
              <a:rPr lang="en-US" sz="2400" dirty="0" smtClean="0"/>
              <a:t> or D</a:t>
            </a:r>
            <a:r>
              <a:rPr lang="en-US" sz="2400" baseline="-25000" dirty="0" smtClean="0"/>
              <a:t>L</a:t>
            </a:r>
            <a:r>
              <a:rPr lang="en-US" sz="2400" dirty="0" smtClean="0"/>
              <a:t>= </a:t>
            </a:r>
            <a:r>
              <a:rPr lang="en-US" sz="2400" dirty="0" err="1" smtClean="0"/>
              <a:t>Px</a:t>
            </a:r>
            <a:r>
              <a:rPr lang="en-US" sz="2400" dirty="0" smtClean="0"/>
              <a:t>*MP</a:t>
            </a:r>
            <a:r>
              <a:rPr lang="en-US" sz="2400" baseline="-25000" dirty="0" smtClean="0"/>
              <a:t>L </a:t>
            </a:r>
            <a:r>
              <a:rPr lang="en-US" sz="2400" dirty="0" smtClean="0"/>
              <a:t> OR MRP</a:t>
            </a:r>
            <a:r>
              <a:rPr lang="en-US" sz="2400" baseline="-25000" dirty="0" smtClean="0"/>
              <a:t>L</a:t>
            </a:r>
            <a:r>
              <a:rPr lang="en-US" sz="2400" dirty="0" smtClean="0"/>
              <a:t> = MP</a:t>
            </a:r>
            <a:r>
              <a:rPr lang="en-US" sz="2400" baseline="-25000" dirty="0" smtClean="0"/>
              <a:t>L</a:t>
            </a:r>
            <a:r>
              <a:rPr lang="en-US" sz="2400" dirty="0" smtClean="0"/>
              <a:t>*MR  </a:t>
            </a:r>
          </a:p>
          <a:p>
            <a:r>
              <a:rPr lang="en-US" sz="2400" dirty="0" smtClean="0"/>
              <a:t>The marginal productivity of labor is the ratio of the change in total productivity of labor with the change in units of labor (i.e. MP</a:t>
            </a:r>
            <a:r>
              <a:rPr lang="en-US" sz="2400" baseline="-25000" dirty="0" smtClean="0"/>
              <a:t>L</a:t>
            </a:r>
            <a:r>
              <a:rPr lang="en-US" sz="2400" dirty="0" smtClean="0"/>
              <a:t>=</a:t>
            </a:r>
            <a:r>
              <a:rPr lang="en-US" sz="2400" dirty="0" smtClean="0">
                <a:latin typeface="Cambria Math"/>
                <a:ea typeface="Cambria Math"/>
              </a:rPr>
              <a:t>△TP/△</a:t>
            </a:r>
            <a:r>
              <a:rPr lang="en-US" sz="2400" dirty="0" smtClean="0"/>
              <a:t>L)</a:t>
            </a:r>
          </a:p>
          <a:p>
            <a:r>
              <a:rPr lang="en-US" sz="2400" dirty="0" smtClean="0"/>
              <a:t>Due to the operation of law of diminishing returns in the productivity of labor MP</a:t>
            </a:r>
            <a:r>
              <a:rPr lang="en-US" sz="2400" baseline="-25000" dirty="0" smtClean="0"/>
              <a:t>L </a:t>
            </a:r>
            <a:r>
              <a:rPr lang="en-US" sz="2400" dirty="0" smtClean="0"/>
              <a:t> decline continuously with an increase in units of labor.</a:t>
            </a:r>
          </a:p>
          <a:p>
            <a:r>
              <a:rPr lang="en-US" sz="2400" dirty="0" smtClean="0"/>
              <a:t>Due to the perfectly competitive market price of the product remains constant at any level of output of the firm.</a:t>
            </a:r>
          </a:p>
          <a:p>
            <a:r>
              <a:rPr lang="en-US" sz="2400" dirty="0" smtClean="0"/>
              <a:t>Hence VMP</a:t>
            </a:r>
            <a:r>
              <a:rPr lang="en-US" sz="2400" baseline="-25000" dirty="0" smtClean="0"/>
              <a:t>L </a:t>
            </a:r>
            <a:r>
              <a:rPr lang="en-US" sz="2400" dirty="0" smtClean="0"/>
              <a:t> or D</a:t>
            </a:r>
            <a:r>
              <a:rPr lang="en-US" sz="2400" baseline="-25000" dirty="0" smtClean="0"/>
              <a:t>L </a:t>
            </a:r>
            <a:r>
              <a:rPr lang="en-US" sz="2400" dirty="0" smtClean="0"/>
              <a:t> declines continuously with an increase in units of labor VMP</a:t>
            </a:r>
            <a:r>
              <a:rPr lang="en-US" sz="2400" baseline="-25000" dirty="0" smtClean="0"/>
              <a:t>L </a:t>
            </a:r>
            <a:r>
              <a:rPr lang="en-US" sz="2400" dirty="0" smtClean="0"/>
              <a:t> curve slopes downwards to the right</a:t>
            </a:r>
          </a:p>
          <a:p>
            <a:endParaRPr lang="en-US" sz="2400" baseline="-25000" dirty="0" smtClean="0"/>
          </a:p>
        </p:txBody>
      </p:sp>
    </p:spTree>
    <p:extLst>
      <p:ext uri="{BB962C8B-B14F-4D97-AF65-F5344CB8AC3E}">
        <p14:creationId xmlns:p14="http://schemas.microsoft.com/office/powerpoint/2010/main" val="38469869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609600"/>
            <a:ext cx="8229600" cy="6019800"/>
          </a:xfrm>
        </p:spPr>
        <p:txBody>
          <a:bodyPr>
            <a:normAutofit/>
          </a:bodyPr>
          <a:lstStyle/>
          <a:p>
            <a:pPr marL="0" indent="0">
              <a:buNone/>
            </a:pPr>
            <a:r>
              <a:rPr lang="en-US" sz="2400" b="1" dirty="0" smtClean="0"/>
              <a:t>Marginal cost of labor (MC</a:t>
            </a:r>
            <a:r>
              <a:rPr lang="en-US" sz="2400" b="1" baseline="-25000" dirty="0" smtClean="0"/>
              <a:t>L</a:t>
            </a:r>
            <a:r>
              <a:rPr lang="en-US" sz="2400" b="1" dirty="0" smtClean="0"/>
              <a:t>)  supply of </a:t>
            </a:r>
            <a:r>
              <a:rPr lang="en-US" sz="2400" b="1" dirty="0" err="1" smtClean="0"/>
              <a:t>labour</a:t>
            </a:r>
            <a:r>
              <a:rPr lang="en-US" sz="2400" b="1" dirty="0" smtClean="0"/>
              <a:t> =W</a:t>
            </a:r>
          </a:p>
          <a:p>
            <a:r>
              <a:rPr lang="en-US" sz="2400" dirty="0" smtClean="0"/>
              <a:t>MC</a:t>
            </a:r>
            <a:r>
              <a:rPr lang="en-US" sz="2400" baseline="-25000" dirty="0" smtClean="0"/>
              <a:t>L </a:t>
            </a:r>
            <a:r>
              <a:rPr lang="en-US" sz="2400" dirty="0" smtClean="0"/>
              <a:t>or marginal wage is the wages paid to the each additional units of labor.</a:t>
            </a:r>
          </a:p>
          <a:p>
            <a:r>
              <a:rPr lang="en-US" sz="2400" dirty="0" smtClean="0"/>
              <a:t>Due to the perfectly competitive market firm can not influence on wage rate and then it has to hire any unit of labor at given wage rate.</a:t>
            </a:r>
          </a:p>
          <a:p>
            <a:r>
              <a:rPr lang="en-US" sz="2400" dirty="0" smtClean="0"/>
              <a:t>Hence MC</a:t>
            </a:r>
            <a:r>
              <a:rPr lang="en-US" sz="2400" baseline="-25000" dirty="0" smtClean="0"/>
              <a:t>L</a:t>
            </a:r>
            <a:r>
              <a:rPr lang="en-US" sz="2400" dirty="0" smtClean="0"/>
              <a:t> curve slopes as a straight line to X-axis.</a:t>
            </a:r>
          </a:p>
          <a:p>
            <a:r>
              <a:rPr lang="en-US" sz="2400" dirty="0" smtClean="0"/>
              <a:t>The firm being a profit </a:t>
            </a:r>
            <a:r>
              <a:rPr lang="en-US" sz="2400" dirty="0" err="1" smtClean="0"/>
              <a:t>maximiser</a:t>
            </a:r>
            <a:r>
              <a:rPr lang="en-US" sz="2400" dirty="0" smtClean="0"/>
              <a:t>, will hire a factor where MC</a:t>
            </a:r>
            <a:r>
              <a:rPr lang="en-US" sz="2400" baseline="-25000" dirty="0" smtClean="0"/>
              <a:t>L</a:t>
            </a:r>
            <a:r>
              <a:rPr lang="en-US" sz="2400" dirty="0" smtClean="0"/>
              <a:t> equals to value of marginal productivity of labor.</a:t>
            </a:r>
          </a:p>
          <a:p>
            <a:r>
              <a:rPr lang="en-US" sz="2400" dirty="0" smtClean="0"/>
              <a:t>It never pays a wage which is greater (or less) than the marginal productivity of labor.</a:t>
            </a:r>
          </a:p>
          <a:p>
            <a:r>
              <a:rPr lang="en-US" sz="2400" dirty="0" smtClean="0"/>
              <a:t>Therefore, the firm will go on hiring more and more labor so long as the addition made to the total productivity of additional labor is greater than the wage rate.</a:t>
            </a:r>
            <a:endParaRPr lang="en-US" sz="2400" dirty="0"/>
          </a:p>
        </p:txBody>
      </p:sp>
      <p:cxnSp>
        <p:nvCxnSpPr>
          <p:cNvPr id="5" name="Straight Connector 4"/>
          <p:cNvCxnSpPr/>
          <p:nvPr/>
        </p:nvCxnSpPr>
        <p:spPr>
          <a:xfrm>
            <a:off x="5105400" y="281650"/>
            <a:ext cx="254643" cy="0"/>
          </a:xfrm>
          <a:prstGeom prst="line">
            <a:avLst/>
          </a:prstGeom>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8283170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762000" y="457200"/>
            <a:ext cx="7620000" cy="5867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551790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04800"/>
            <a:ext cx="8229600" cy="5821363"/>
          </a:xfrm>
        </p:spPr>
        <p:txBody>
          <a:bodyPr>
            <a:normAutofit/>
          </a:bodyPr>
          <a:lstStyle/>
          <a:p>
            <a:r>
              <a:rPr lang="en-US" sz="2400" dirty="0" smtClean="0"/>
              <a:t>Questions </a:t>
            </a:r>
          </a:p>
          <a:p>
            <a:pPr marL="0" indent="0">
              <a:buNone/>
            </a:pPr>
            <a:r>
              <a:rPr lang="en-US" sz="2400" dirty="0" smtClean="0"/>
              <a:t>1. Let production function Q= 196L-6L</a:t>
            </a:r>
            <a:r>
              <a:rPr lang="en-US" sz="2400" baseline="30000" dirty="0" smtClean="0"/>
              <a:t>2</a:t>
            </a:r>
            <a:r>
              <a:rPr lang="en-US" sz="2400" dirty="0" smtClean="0"/>
              <a:t> price(P)=Rs40, wage rate (w)= </a:t>
            </a:r>
            <a:r>
              <a:rPr lang="en-US" sz="2400" dirty="0" err="1" smtClean="0"/>
              <a:t>Rs</a:t>
            </a:r>
            <a:r>
              <a:rPr lang="en-US" sz="2400" dirty="0" smtClean="0"/>
              <a:t> 80, fixed cost (c)= Rs10,000</a:t>
            </a:r>
          </a:p>
          <a:p>
            <a:pPr marL="514350" indent="-514350">
              <a:buFont typeface="+mj-lt"/>
              <a:buAutoNum type="alphaLcPeriod"/>
            </a:pPr>
            <a:r>
              <a:rPr lang="en-US" sz="2400" dirty="0" smtClean="0"/>
              <a:t>Discuss the law of variable proportion.</a:t>
            </a:r>
          </a:p>
          <a:p>
            <a:pPr marL="514350" indent="-514350">
              <a:buFont typeface="+mj-lt"/>
              <a:buAutoNum type="alphaLcPeriod"/>
            </a:pPr>
            <a:r>
              <a:rPr lang="en-US" sz="2400" dirty="0" smtClean="0"/>
              <a:t>Determine profit maximizing unit of labor, maximum output. What is the profit?</a:t>
            </a:r>
          </a:p>
          <a:p>
            <a:pPr marL="514350" indent="-514350">
              <a:buFont typeface="+mj-lt"/>
              <a:buAutoNum type="alphaLcPeriod"/>
            </a:pPr>
            <a:r>
              <a:rPr lang="en-US" sz="2400" dirty="0" smtClean="0"/>
              <a:t>What will be maximum output and profit when wage rate increase to </a:t>
            </a:r>
            <a:r>
              <a:rPr lang="en-US" sz="2400" dirty="0" err="1" smtClean="0"/>
              <a:t>Rs</a:t>
            </a:r>
            <a:r>
              <a:rPr lang="en-US" sz="2400" dirty="0" smtClean="0"/>
              <a:t> 120?</a:t>
            </a:r>
          </a:p>
          <a:p>
            <a:pPr marL="0" indent="0">
              <a:buNone/>
            </a:pPr>
            <a:r>
              <a:rPr lang="en-US" sz="2400" dirty="0" smtClean="0"/>
              <a:t>2. </a:t>
            </a:r>
            <a:r>
              <a:rPr lang="en-US" sz="2400" dirty="0"/>
              <a:t>Let production function Q= </a:t>
            </a:r>
            <a:r>
              <a:rPr lang="en-US" sz="2400" dirty="0" smtClean="0"/>
              <a:t>98L-3L</a:t>
            </a:r>
            <a:r>
              <a:rPr lang="en-US" sz="2400" baseline="30000" dirty="0" smtClean="0"/>
              <a:t>2</a:t>
            </a:r>
            <a:r>
              <a:rPr lang="en-US" sz="2400" dirty="0" smtClean="0"/>
              <a:t> </a:t>
            </a:r>
            <a:r>
              <a:rPr lang="en-US" sz="2400" dirty="0"/>
              <a:t>price(P)=</a:t>
            </a:r>
            <a:r>
              <a:rPr lang="en-US" sz="2400" dirty="0" smtClean="0"/>
              <a:t>Rs200, </a:t>
            </a:r>
            <a:r>
              <a:rPr lang="en-US" sz="2400" dirty="0"/>
              <a:t>wage rate (w)= </a:t>
            </a:r>
            <a:r>
              <a:rPr lang="en-US" sz="2400" dirty="0" smtClean="0"/>
              <a:t>Rs400, </a:t>
            </a:r>
            <a:r>
              <a:rPr lang="en-US" sz="2400" dirty="0"/>
              <a:t>fixed cost (c)= </a:t>
            </a:r>
            <a:r>
              <a:rPr lang="en-US" sz="2400" dirty="0" smtClean="0"/>
              <a:t>Rs100,000</a:t>
            </a:r>
          </a:p>
          <a:p>
            <a:pPr marL="514350" indent="-514350">
              <a:buAutoNum type="alphaLcPeriod"/>
            </a:pPr>
            <a:r>
              <a:rPr lang="en-US" sz="2400" dirty="0" smtClean="0"/>
              <a:t>Compute the </a:t>
            </a:r>
            <a:r>
              <a:rPr lang="en-US" sz="2400" dirty="0"/>
              <a:t>profit maximizing unit of labor, maximum output. What is the profit</a:t>
            </a:r>
            <a:r>
              <a:rPr lang="en-US" sz="2400" dirty="0" smtClean="0"/>
              <a:t>?</a:t>
            </a:r>
          </a:p>
          <a:p>
            <a:pPr marL="514350" indent="-514350">
              <a:buFont typeface="Arial" pitchFamily="34" charset="0"/>
              <a:buAutoNum type="alphaLcPeriod"/>
            </a:pPr>
            <a:r>
              <a:rPr lang="en-US" sz="2400" dirty="0"/>
              <a:t>What will be maximum output and profit when wage rate increase to </a:t>
            </a:r>
            <a:r>
              <a:rPr lang="en-US" sz="2400" dirty="0" err="1"/>
              <a:t>Rs</a:t>
            </a:r>
            <a:r>
              <a:rPr lang="en-US" sz="2400" dirty="0"/>
              <a:t> </a:t>
            </a:r>
            <a:r>
              <a:rPr lang="en-US" sz="2400" dirty="0" smtClean="0"/>
              <a:t>520</a:t>
            </a:r>
            <a:r>
              <a:rPr lang="en-US" sz="2400" dirty="0"/>
              <a:t>?</a:t>
            </a:r>
          </a:p>
          <a:p>
            <a:pPr marL="514350" indent="-514350">
              <a:buAutoNum type="alphaLcPeriod"/>
            </a:pPr>
            <a:endParaRPr lang="en-US" dirty="0" smtClean="0"/>
          </a:p>
          <a:p>
            <a:pPr marL="514350" indent="-514350">
              <a:buAutoNum type="alphaLcPeriod"/>
            </a:pPr>
            <a:endParaRPr lang="en-US" dirty="0"/>
          </a:p>
          <a:p>
            <a:pPr marL="0" indent="0">
              <a:buNone/>
            </a:pPr>
            <a:endParaRPr lang="en-US" dirty="0"/>
          </a:p>
          <a:p>
            <a:pPr marL="0" indent="0">
              <a:buNone/>
            </a:pPr>
            <a:endParaRPr lang="en-US" dirty="0" smtClean="0"/>
          </a:p>
          <a:p>
            <a:pPr marL="514350" indent="-514350">
              <a:buFont typeface="+mj-lt"/>
              <a:buAutoNum type="alphaLcPeriod"/>
            </a:pPr>
            <a:endParaRPr lang="en-US" dirty="0" smtClean="0"/>
          </a:p>
          <a:p>
            <a:pPr marL="514350" indent="-514350">
              <a:buFont typeface="+mj-lt"/>
              <a:buAutoNum type="arabicPeriod"/>
            </a:pPr>
            <a:endParaRPr lang="en-US" dirty="0" smtClean="0"/>
          </a:p>
          <a:p>
            <a:pPr marL="514350" indent="-514350">
              <a:buFont typeface="+mj-lt"/>
              <a:buAutoNum type="alphaLcPeriod"/>
            </a:pPr>
            <a:endParaRPr lang="en-US" dirty="0"/>
          </a:p>
        </p:txBody>
      </p:sp>
    </p:spTree>
    <p:extLst>
      <p:ext uri="{BB962C8B-B14F-4D97-AF65-F5344CB8AC3E}">
        <p14:creationId xmlns:p14="http://schemas.microsoft.com/office/powerpoint/2010/main" val="17086076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57198" y="152400"/>
            <a:ext cx="8305801" cy="5355312"/>
          </a:xfrm>
          <a:prstGeom prst="rect">
            <a:avLst/>
          </a:prstGeom>
        </p:spPr>
        <p:txBody>
          <a:bodyPr wrap="square">
            <a:spAutoFit/>
          </a:bodyPr>
          <a:lstStyle/>
          <a:p>
            <a:r>
              <a:rPr lang="en-US" b="1" dirty="0"/>
              <a:t>Group II</a:t>
            </a:r>
            <a:endParaRPr lang="en-US" dirty="0"/>
          </a:p>
          <a:p>
            <a:r>
              <a:rPr lang="en-US" b="1" dirty="0"/>
              <a:t>Situation Analysis </a:t>
            </a:r>
            <a:r>
              <a:rPr lang="en-US" b="1" dirty="0" smtClean="0"/>
              <a:t>1</a:t>
            </a:r>
          </a:p>
          <a:p>
            <a:endParaRPr lang="en-US" dirty="0" smtClean="0"/>
          </a:p>
          <a:p>
            <a:endParaRPr lang="en-US" dirty="0"/>
          </a:p>
          <a:p>
            <a:r>
              <a:rPr lang="en-US" dirty="0"/>
              <a:t>Kathmandu designers Pvt. Ltd. Is a firm among hundreds of firms providing services of computer typing in both Nepali and English language. The firm starts its service with three computers and one worker in one room. The worker type documents deals with customers, keeps account and accomplishes other office work. The worker types 100 pages per day. When demand increases, the firm hires one more worker and assigns only the typing job for one person and all the other jobs to next person. As a result, the worker types 240 pages per day. Similarly, the firm hires third worker to meet more demand and assigns English typing for one person, Nepali types for one person and all other jobs to another person. As a result they type 390 pages per day. The firm hires fourth worker and assigns job: one person for typing for Nepali, two persons for typing English and one person for all other jobs. The firm produces 520 pages in a day. When the firm hires five workers and assigns job as: two workers for typing Nepali, two workers for typing English one worker for all other jobs. The firm produces 610 pages in a day. </a:t>
            </a:r>
            <a:r>
              <a:rPr lang="en-US" dirty="0" smtClean="0"/>
              <a:t>When </a:t>
            </a:r>
            <a:r>
              <a:rPr lang="en-US" dirty="0"/>
              <a:t>firm hires sixth, seventh and eighth worker its output is 660, 660 pages and 640 pages respectively. </a:t>
            </a:r>
          </a:p>
        </p:txBody>
      </p:sp>
    </p:spTree>
    <p:extLst>
      <p:ext uri="{BB962C8B-B14F-4D97-AF65-F5344CB8AC3E}">
        <p14:creationId xmlns:p14="http://schemas.microsoft.com/office/powerpoint/2010/main" val="34053614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381000"/>
            <a:ext cx="8686800" cy="5699125"/>
          </a:xfrm>
        </p:spPr>
        <p:txBody>
          <a:bodyPr>
            <a:normAutofit fontScale="77500" lnSpcReduction="20000"/>
          </a:bodyPr>
          <a:lstStyle/>
          <a:p>
            <a:pPr marL="0" indent="0">
              <a:buNone/>
            </a:pPr>
            <a:r>
              <a:rPr lang="en-US" dirty="0" smtClean="0"/>
              <a:t>Contd..</a:t>
            </a:r>
          </a:p>
          <a:p>
            <a:pPr marL="0" indent="0">
              <a:buNone/>
            </a:pPr>
            <a:endParaRPr lang="en-US" dirty="0"/>
          </a:p>
          <a:p>
            <a:pPr marL="0" indent="0">
              <a:buNone/>
            </a:pPr>
            <a:r>
              <a:rPr lang="en-US" dirty="0" smtClean="0"/>
              <a:t>The </a:t>
            </a:r>
            <a:r>
              <a:rPr lang="en-US" dirty="0"/>
              <a:t>sixth worker assigned for customer dealing separately. Seventh worker is assigned as accountant separately. When the firm employees 8 workers the job is divided as: two for Nepali typing, two for English typing, one for customer dealing, one for account keeping and two for office support. </a:t>
            </a:r>
          </a:p>
          <a:p>
            <a:pPr marL="0" indent="0">
              <a:buNone/>
            </a:pPr>
            <a:r>
              <a:rPr lang="en-US" dirty="0"/>
              <a:t>In competitive factor market with homogeneous </a:t>
            </a:r>
            <a:r>
              <a:rPr lang="en-US" dirty="0" err="1"/>
              <a:t>labour</a:t>
            </a:r>
            <a:r>
              <a:rPr lang="en-US" dirty="0"/>
              <a:t>, Kathmandu Designers Pvt</a:t>
            </a:r>
            <a:r>
              <a:rPr lang="en-US" dirty="0" smtClean="0"/>
              <a:t>. Ltd </a:t>
            </a:r>
            <a:r>
              <a:rPr lang="en-US" dirty="0"/>
              <a:t>can hire at rate </a:t>
            </a:r>
            <a:r>
              <a:rPr lang="en-US" dirty="0" err="1" smtClean="0"/>
              <a:t>Rs</a:t>
            </a:r>
            <a:r>
              <a:rPr lang="en-US" dirty="0" smtClean="0"/>
              <a:t>. </a:t>
            </a:r>
            <a:r>
              <a:rPr lang="en-US" dirty="0"/>
              <a:t>1000 per day. The service charge of the product is </a:t>
            </a:r>
            <a:r>
              <a:rPr lang="en-US" dirty="0" err="1"/>
              <a:t>Rs</a:t>
            </a:r>
            <a:r>
              <a:rPr lang="en-US" dirty="0"/>
              <a:t>. 20 per page</a:t>
            </a:r>
            <a:r>
              <a:rPr lang="en-US" dirty="0" smtClean="0"/>
              <a:t>.</a:t>
            </a:r>
          </a:p>
          <a:p>
            <a:pPr marL="0" indent="0">
              <a:buNone/>
            </a:pPr>
            <a:r>
              <a:rPr lang="en-US" dirty="0"/>
              <a:t>		  </a:t>
            </a:r>
          </a:p>
          <a:p>
            <a:pPr marL="514350" indent="-514350">
              <a:buFont typeface="+mj-lt"/>
              <a:buAutoNum type="alphaLcParenR"/>
            </a:pPr>
            <a:r>
              <a:rPr lang="en-US" dirty="0" smtClean="0"/>
              <a:t>Find </a:t>
            </a:r>
            <a:r>
              <a:rPr lang="en-US" dirty="0"/>
              <a:t>the optimum units of </a:t>
            </a:r>
            <a:r>
              <a:rPr lang="en-US" dirty="0" err="1"/>
              <a:t>labour</a:t>
            </a:r>
            <a:r>
              <a:rPr lang="en-US" dirty="0"/>
              <a:t> for Kathmandu Designers </a:t>
            </a:r>
            <a:r>
              <a:rPr lang="en-US" dirty="0" err="1"/>
              <a:t>Pvt</a:t>
            </a:r>
            <a:r>
              <a:rPr lang="en-US" dirty="0"/>
              <a:t> </a:t>
            </a:r>
            <a:r>
              <a:rPr lang="en-US" dirty="0" smtClean="0"/>
              <a:t>Ltd.</a:t>
            </a:r>
          </a:p>
          <a:p>
            <a:pPr marL="514350" indent="-514350">
              <a:buFont typeface="+mj-lt"/>
              <a:buAutoNum type="alphaLcParenR"/>
            </a:pPr>
            <a:r>
              <a:rPr lang="en-US" dirty="0" smtClean="0"/>
              <a:t>Find </a:t>
            </a:r>
            <a:r>
              <a:rPr lang="en-US" dirty="0"/>
              <a:t>the level of profit for one month if the total cost (other than </a:t>
            </a:r>
            <a:r>
              <a:rPr lang="en-US" dirty="0" err="1"/>
              <a:t>labour</a:t>
            </a:r>
            <a:r>
              <a:rPr lang="en-US" dirty="0"/>
              <a:t> charge) of one month of Kathmandu Designers </a:t>
            </a:r>
            <a:r>
              <a:rPr lang="en-US" dirty="0" err="1"/>
              <a:t>Pvt</a:t>
            </a:r>
            <a:r>
              <a:rPr lang="en-US" dirty="0"/>
              <a:t> Ltd is </a:t>
            </a:r>
            <a:r>
              <a:rPr lang="en-US" dirty="0" err="1"/>
              <a:t>Rs</a:t>
            </a:r>
            <a:r>
              <a:rPr lang="en-US" dirty="0"/>
              <a:t>. 200000.</a:t>
            </a:r>
          </a:p>
          <a:p>
            <a:endParaRPr lang="en-US" dirty="0"/>
          </a:p>
          <a:p>
            <a:endParaRPr lang="en-US" dirty="0"/>
          </a:p>
        </p:txBody>
      </p:sp>
    </p:spTree>
    <p:extLst>
      <p:ext uri="{BB962C8B-B14F-4D97-AF65-F5344CB8AC3E}">
        <p14:creationId xmlns:p14="http://schemas.microsoft.com/office/powerpoint/2010/main" val="16138816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457200"/>
            <a:ext cx="8686800" cy="609600"/>
          </a:xfrm>
        </p:spPr>
        <p:txBody>
          <a:bodyPr>
            <a:normAutofit fontScale="90000"/>
          </a:bodyPr>
          <a:lstStyle/>
          <a:p>
            <a:r>
              <a:rPr lang="en-US" smtClean="0"/>
              <a:t>Production:</a:t>
            </a:r>
            <a:endParaRPr lang="en-US"/>
          </a:p>
        </p:txBody>
      </p:sp>
      <p:sp>
        <p:nvSpPr>
          <p:cNvPr id="3" name="Content Placeholder 2"/>
          <p:cNvSpPr>
            <a:spLocks noGrp="1"/>
          </p:cNvSpPr>
          <p:nvPr>
            <p:ph idx="1"/>
          </p:nvPr>
        </p:nvSpPr>
        <p:spPr>
          <a:xfrm>
            <a:off x="304800" y="1143000"/>
            <a:ext cx="8686800" cy="4937125"/>
          </a:xfrm>
        </p:spPr>
        <p:txBody>
          <a:bodyPr>
            <a:normAutofit fontScale="85000" lnSpcReduction="20000"/>
          </a:bodyPr>
          <a:lstStyle/>
          <a:p>
            <a:r>
              <a:rPr lang="en-US" dirty="0" smtClean="0"/>
              <a:t>Production is an economic activity to create the utility in goods and services</a:t>
            </a:r>
          </a:p>
          <a:p>
            <a:r>
              <a:rPr lang="en-US" dirty="0" smtClean="0"/>
              <a:t>Addition of utility on goods and services</a:t>
            </a:r>
          </a:p>
          <a:p>
            <a:r>
              <a:rPr lang="en-US" dirty="0" smtClean="0"/>
              <a:t>Those things which has the ability of capacity to satisfies the human wants are known as goods and services.</a:t>
            </a:r>
          </a:p>
          <a:p>
            <a:r>
              <a:rPr lang="en-US" dirty="0" smtClean="0"/>
              <a:t>With change in the quantity, quality, size, shape, place, time we can add utilities on goods and services.</a:t>
            </a:r>
          </a:p>
          <a:p>
            <a:r>
              <a:rPr lang="en-US" dirty="0" smtClean="0"/>
              <a:t>It is a process where we convert factor inputs/factors of production into outputs.</a:t>
            </a:r>
          </a:p>
          <a:p>
            <a:r>
              <a:rPr lang="en-US" dirty="0" smtClean="0"/>
              <a:t>Factor inputs/factors of production/factors refers to the land, labor, capital, entrepreneurship/organization technology, raw material, fuel and others (land, labor, capital and organization)</a:t>
            </a:r>
          </a:p>
          <a:p>
            <a:endParaRPr lang="en-US" dirty="0"/>
          </a:p>
        </p:txBody>
      </p:sp>
    </p:spTree>
    <p:extLst>
      <p:ext uri="{BB962C8B-B14F-4D97-AF65-F5344CB8AC3E}">
        <p14:creationId xmlns:p14="http://schemas.microsoft.com/office/powerpoint/2010/main" val="293884899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52400"/>
            <a:ext cx="8382000" cy="1295400"/>
          </a:xfrm>
        </p:spPr>
        <p:txBody>
          <a:bodyPr>
            <a:noAutofit/>
          </a:bodyPr>
          <a:lstStyle/>
          <a:p>
            <a:r>
              <a:rPr lang="en-US" sz="3200" b="1" dirty="0" smtClean="0"/>
              <a:t>Optimal employment of two variable inputs</a:t>
            </a:r>
            <a:endParaRPr lang="en-US" sz="3200" b="1" dirty="0"/>
          </a:p>
        </p:txBody>
      </p:sp>
      <p:sp>
        <p:nvSpPr>
          <p:cNvPr id="3" name="Content Placeholder 2"/>
          <p:cNvSpPr>
            <a:spLocks noGrp="1"/>
          </p:cNvSpPr>
          <p:nvPr>
            <p:ph idx="1"/>
          </p:nvPr>
        </p:nvSpPr>
        <p:spPr>
          <a:xfrm>
            <a:off x="457200" y="1676400"/>
            <a:ext cx="8229600" cy="4724400"/>
          </a:xfrm>
        </p:spPr>
        <p:txBody>
          <a:bodyPr>
            <a:normAutofit fontScale="92500" lnSpcReduction="20000"/>
          </a:bodyPr>
          <a:lstStyle/>
          <a:p>
            <a:r>
              <a:rPr lang="en-US" b="1" dirty="0" smtClean="0"/>
              <a:t>Isoquant: </a:t>
            </a:r>
            <a:r>
              <a:rPr lang="en-US" dirty="0" smtClean="0"/>
              <a:t>an isoquant (or equal product curve or product indifference curve) is a locus of representing different combination of two inputs (labor and capital) which yield the same level of output to the producer.</a:t>
            </a:r>
          </a:p>
          <a:p>
            <a:r>
              <a:rPr lang="en-US" dirty="0" smtClean="0"/>
              <a:t>It slopes downwards to the right as rectangular hyperbola.</a:t>
            </a:r>
          </a:p>
          <a:p>
            <a:r>
              <a:rPr lang="en-US" dirty="0" smtClean="0"/>
              <a:t>It is due to the operation of law of diminishing marginal rate of technical substitution.</a:t>
            </a:r>
          </a:p>
          <a:p>
            <a:r>
              <a:rPr lang="en-US" dirty="0" smtClean="0"/>
              <a:t>It is also shows producers preference </a:t>
            </a:r>
          </a:p>
          <a:p>
            <a:r>
              <a:rPr lang="en-US" dirty="0" smtClean="0"/>
              <a:t>Q=f(L,K)</a:t>
            </a:r>
          </a:p>
          <a:p>
            <a:pPr marL="0" indent="0">
              <a:buNone/>
            </a:pPr>
            <a:endParaRPr lang="en-US" sz="2400" dirty="0"/>
          </a:p>
        </p:txBody>
      </p:sp>
    </p:spTree>
    <p:extLst>
      <p:ext uri="{BB962C8B-B14F-4D97-AF65-F5344CB8AC3E}">
        <p14:creationId xmlns:p14="http://schemas.microsoft.com/office/powerpoint/2010/main" val="35332091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28600"/>
            <a:ext cx="8229600" cy="6172200"/>
          </a:xfrm>
        </p:spPr>
        <p:txBody>
          <a:bodyPr>
            <a:normAutofit fontScale="92500"/>
          </a:bodyPr>
          <a:lstStyle/>
          <a:p>
            <a:r>
              <a:rPr lang="en-US" dirty="0" err="1" smtClean="0"/>
              <a:t>Cont</a:t>
            </a:r>
            <a:r>
              <a:rPr lang="en-US" dirty="0" smtClean="0"/>
              <a:t>…</a:t>
            </a:r>
          </a:p>
          <a:p>
            <a:r>
              <a:rPr lang="en-US" b="1" dirty="0" smtClean="0"/>
              <a:t>Assumptions</a:t>
            </a:r>
            <a:r>
              <a:rPr lang="en-US" dirty="0" smtClean="0"/>
              <a:t>:</a:t>
            </a:r>
          </a:p>
          <a:p>
            <a:pPr marL="514350" indent="-514350">
              <a:buFont typeface="+mj-lt"/>
              <a:buAutoNum type="arabicPeriod"/>
            </a:pPr>
            <a:r>
              <a:rPr lang="en-US" dirty="0" smtClean="0"/>
              <a:t>Only two inputs, labor and capital are assumed to be variable</a:t>
            </a:r>
          </a:p>
          <a:p>
            <a:pPr marL="514350" indent="-514350">
              <a:buFont typeface="+mj-lt"/>
              <a:buAutoNum type="arabicPeriod"/>
            </a:pPr>
            <a:r>
              <a:rPr lang="en-US" dirty="0" smtClean="0"/>
              <a:t>There is operation of law of diminishing marginal rate of technical substitution between two inputs</a:t>
            </a:r>
          </a:p>
          <a:p>
            <a:pPr marL="514350" indent="-514350">
              <a:buFont typeface="+mj-lt"/>
              <a:buAutoNum type="arabicPeriod"/>
            </a:pPr>
            <a:r>
              <a:rPr lang="en-US" dirty="0" smtClean="0"/>
              <a:t>Production function is continuous, implying that labor and capital are perfectly divisible and can be substituted in any small quantity.</a:t>
            </a:r>
          </a:p>
          <a:p>
            <a:pPr marL="514350" indent="-514350">
              <a:buFont typeface="+mj-lt"/>
              <a:buAutoNum type="arabicPeriod"/>
            </a:pPr>
            <a:r>
              <a:rPr lang="en-US" dirty="0" smtClean="0"/>
              <a:t>Producer must be rational. </a:t>
            </a:r>
            <a:endParaRPr lang="en-US" dirty="0"/>
          </a:p>
          <a:p>
            <a:pPr marL="514350" indent="-514350">
              <a:buFont typeface="+mj-lt"/>
              <a:buAutoNum type="arabicPeriod"/>
            </a:pPr>
            <a:r>
              <a:rPr lang="en-US" dirty="0" smtClean="0"/>
              <a:t>Transitivity </a:t>
            </a:r>
            <a:endParaRPr lang="en-US" dirty="0"/>
          </a:p>
        </p:txBody>
      </p:sp>
    </p:spTree>
    <p:extLst>
      <p:ext uri="{BB962C8B-B14F-4D97-AF65-F5344CB8AC3E}">
        <p14:creationId xmlns:p14="http://schemas.microsoft.com/office/powerpoint/2010/main" val="28074454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457200"/>
            <a:ext cx="8686800" cy="609600"/>
          </a:xfrm>
        </p:spPr>
        <p:txBody>
          <a:bodyPr>
            <a:normAutofit fontScale="90000"/>
          </a:bodyPr>
          <a:lstStyle/>
          <a:p>
            <a:r>
              <a:rPr lang="en-US" dirty="0" smtClean="0"/>
              <a:t>isoquant</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235715850"/>
              </p:ext>
            </p:extLst>
          </p:nvPr>
        </p:nvGraphicFramePr>
        <p:xfrm>
          <a:off x="228600" y="1981200"/>
          <a:ext cx="4953000" cy="4479924"/>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5" name="Table 4"/>
          <p:cNvGraphicFramePr>
            <a:graphicFrameLocks noGrp="1"/>
          </p:cNvGraphicFramePr>
          <p:nvPr>
            <p:extLst>
              <p:ext uri="{D42A27DB-BD31-4B8C-83A1-F6EECF244321}">
                <p14:modId xmlns:p14="http://schemas.microsoft.com/office/powerpoint/2010/main" val="2240879497"/>
              </p:ext>
            </p:extLst>
          </p:nvPr>
        </p:nvGraphicFramePr>
        <p:xfrm>
          <a:off x="3657600" y="34637"/>
          <a:ext cx="5334000" cy="2423143"/>
        </p:xfrm>
        <a:graphic>
          <a:graphicData uri="http://schemas.openxmlformats.org/drawingml/2006/table">
            <a:tbl>
              <a:tblPr firstRow="1" bandRow="1">
                <a:tableStyleId>{5C22544A-7EE6-4342-B048-85BDC9FD1C3A}</a:tableStyleId>
              </a:tblPr>
              <a:tblGrid>
                <a:gridCol w="1371600"/>
                <a:gridCol w="1066800"/>
                <a:gridCol w="762000"/>
                <a:gridCol w="1066800"/>
                <a:gridCol w="1066800"/>
              </a:tblGrid>
              <a:tr h="1003918">
                <a:tc>
                  <a:txBody>
                    <a:bodyPr/>
                    <a:lstStyle/>
                    <a:p>
                      <a:pPr algn="ctr" rtl="0" fontAlgn="ctr"/>
                      <a:r>
                        <a:rPr lang="en-US" sz="1800" u="none" strike="noStrike" dirty="0">
                          <a:effectLst/>
                        </a:rPr>
                        <a:t>combinations</a:t>
                      </a:r>
                      <a:endParaRPr lang="en-US" sz="1800" b="1" i="0" u="none" strike="noStrike" dirty="0">
                        <a:solidFill>
                          <a:srgbClr val="FFFFFF"/>
                        </a:solidFill>
                        <a:effectLst/>
                        <a:latin typeface="Franklin Gothic Book"/>
                      </a:endParaRPr>
                    </a:p>
                  </a:txBody>
                  <a:tcPr marL="9525" marR="9525" marT="9525" marB="0" anchor="ctr"/>
                </a:tc>
                <a:tc>
                  <a:txBody>
                    <a:bodyPr/>
                    <a:lstStyle/>
                    <a:p>
                      <a:pPr algn="ctr" rtl="0" fontAlgn="ctr"/>
                      <a:r>
                        <a:rPr lang="en-US" sz="1800" u="none" strike="noStrike">
                          <a:effectLst/>
                        </a:rPr>
                        <a:t>Capital </a:t>
                      </a:r>
                      <a:endParaRPr lang="en-US" sz="1800" b="1" i="0" u="none" strike="noStrike">
                        <a:solidFill>
                          <a:srgbClr val="FFFFFF"/>
                        </a:solidFill>
                        <a:effectLst/>
                        <a:latin typeface="Franklin Gothic Book"/>
                      </a:endParaRPr>
                    </a:p>
                  </a:txBody>
                  <a:tcPr marL="9525" marR="9525" marT="9525" marB="0" anchor="ctr"/>
                </a:tc>
                <a:tc>
                  <a:txBody>
                    <a:bodyPr/>
                    <a:lstStyle/>
                    <a:p>
                      <a:pPr algn="ctr" rtl="0" fontAlgn="ctr"/>
                      <a:r>
                        <a:rPr lang="en-US" sz="1800" u="none" strike="noStrike">
                          <a:effectLst/>
                        </a:rPr>
                        <a:t>labor</a:t>
                      </a:r>
                      <a:endParaRPr lang="en-US" sz="1800" b="1" i="0" u="none" strike="noStrike">
                        <a:solidFill>
                          <a:srgbClr val="FFFFFF"/>
                        </a:solidFill>
                        <a:effectLst/>
                        <a:latin typeface="Franklin Gothic Book"/>
                      </a:endParaRPr>
                    </a:p>
                  </a:txBody>
                  <a:tcPr marL="9525" marR="9525" marT="9525" marB="0" anchor="ctr"/>
                </a:tc>
                <a:tc>
                  <a:txBody>
                    <a:bodyPr/>
                    <a:lstStyle/>
                    <a:p>
                      <a:pPr algn="ctr" rtl="0" fontAlgn="ctr"/>
                      <a:r>
                        <a:rPr lang="en-US" sz="1800" u="none" strike="noStrike" dirty="0">
                          <a:effectLst/>
                        </a:rPr>
                        <a:t>MRTS</a:t>
                      </a:r>
                      <a:endParaRPr lang="en-US" sz="1800" b="1" i="0" u="none" strike="noStrike" dirty="0">
                        <a:solidFill>
                          <a:srgbClr val="FFFFFF"/>
                        </a:solidFill>
                        <a:effectLst/>
                        <a:latin typeface="Franklin Gothic Book"/>
                      </a:endParaRPr>
                    </a:p>
                  </a:txBody>
                  <a:tcPr marL="9525" marR="9525" marT="9525" marB="0" anchor="ctr"/>
                </a:tc>
                <a:tc>
                  <a:txBody>
                    <a:bodyPr/>
                    <a:lstStyle/>
                    <a:p>
                      <a:pPr algn="ctr" rtl="0" fontAlgn="ctr"/>
                      <a:r>
                        <a:rPr lang="en-US" sz="1800" u="none" strike="noStrike" dirty="0">
                          <a:effectLst/>
                        </a:rPr>
                        <a:t>output</a:t>
                      </a:r>
                      <a:endParaRPr lang="en-US" sz="1800" b="1" i="0" u="none" strike="noStrike" dirty="0">
                        <a:solidFill>
                          <a:srgbClr val="FFFFFF"/>
                        </a:solidFill>
                        <a:effectLst/>
                        <a:latin typeface="Franklin Gothic Book"/>
                      </a:endParaRPr>
                    </a:p>
                  </a:txBody>
                  <a:tcPr marL="9525" marR="9525" marT="9525" marB="0" anchor="ctr"/>
                </a:tc>
              </a:tr>
              <a:tr h="279969">
                <a:tc>
                  <a:txBody>
                    <a:bodyPr/>
                    <a:lstStyle/>
                    <a:p>
                      <a:pPr algn="ctr" rtl="0" fontAlgn="ctr"/>
                      <a:r>
                        <a:rPr lang="en-US" sz="1800" u="none" strike="noStrike">
                          <a:effectLst/>
                        </a:rPr>
                        <a:t>A</a:t>
                      </a:r>
                      <a:endParaRPr lang="en-US" sz="1800" b="0" i="0" u="none" strike="noStrike">
                        <a:solidFill>
                          <a:srgbClr val="000000"/>
                        </a:solidFill>
                        <a:effectLst/>
                        <a:latin typeface="Franklin Gothic Book"/>
                      </a:endParaRPr>
                    </a:p>
                  </a:txBody>
                  <a:tcPr marL="9525" marR="9525" marT="9525" marB="0" anchor="ctr"/>
                </a:tc>
                <a:tc>
                  <a:txBody>
                    <a:bodyPr/>
                    <a:lstStyle/>
                    <a:p>
                      <a:pPr algn="ctr" rtl="0" fontAlgn="ctr"/>
                      <a:r>
                        <a:rPr lang="en-US" sz="1800" u="none" strike="noStrike">
                          <a:effectLst/>
                        </a:rPr>
                        <a:t>1</a:t>
                      </a:r>
                      <a:endParaRPr lang="en-US" sz="1800" b="0" i="0" u="none" strike="noStrike">
                        <a:solidFill>
                          <a:srgbClr val="000000"/>
                        </a:solidFill>
                        <a:effectLst/>
                        <a:latin typeface="Franklin Gothic Book"/>
                      </a:endParaRPr>
                    </a:p>
                  </a:txBody>
                  <a:tcPr marL="9525" marR="9525" marT="9525" marB="0" anchor="ctr"/>
                </a:tc>
                <a:tc>
                  <a:txBody>
                    <a:bodyPr/>
                    <a:lstStyle/>
                    <a:p>
                      <a:pPr algn="ctr" rtl="0" fontAlgn="ctr"/>
                      <a:r>
                        <a:rPr lang="en-US" sz="1800" u="none" strike="noStrike">
                          <a:effectLst/>
                        </a:rPr>
                        <a:t>15</a:t>
                      </a:r>
                      <a:endParaRPr lang="en-US" sz="1800" b="0" i="0" u="none" strike="noStrike">
                        <a:solidFill>
                          <a:srgbClr val="000000"/>
                        </a:solidFill>
                        <a:effectLst/>
                        <a:latin typeface="Franklin Gothic Book"/>
                      </a:endParaRPr>
                    </a:p>
                  </a:txBody>
                  <a:tcPr marL="9525" marR="9525" marT="9525" marB="0" anchor="ctr"/>
                </a:tc>
                <a:tc>
                  <a:txBody>
                    <a:bodyPr/>
                    <a:lstStyle/>
                    <a:p>
                      <a:pPr algn="ctr" rtl="0" fontAlgn="ctr"/>
                      <a:r>
                        <a:rPr lang="en-US" sz="1800" u="none" strike="noStrike">
                          <a:effectLst/>
                        </a:rPr>
                        <a:t>-</a:t>
                      </a:r>
                      <a:endParaRPr lang="en-US" sz="1800" b="0" i="0" u="none" strike="noStrike">
                        <a:solidFill>
                          <a:srgbClr val="000000"/>
                        </a:solidFill>
                        <a:effectLst/>
                        <a:latin typeface="Franklin Gothic Book"/>
                      </a:endParaRPr>
                    </a:p>
                  </a:txBody>
                  <a:tcPr marL="9525" marR="9525" marT="9525" marB="0" anchor="ctr"/>
                </a:tc>
                <a:tc>
                  <a:txBody>
                    <a:bodyPr/>
                    <a:lstStyle/>
                    <a:p>
                      <a:pPr algn="ctr" rtl="0" fontAlgn="ctr"/>
                      <a:r>
                        <a:rPr lang="en-US" sz="1800" u="none" strike="noStrike">
                          <a:effectLst/>
                        </a:rPr>
                        <a:t>200</a:t>
                      </a:r>
                      <a:endParaRPr lang="en-US" sz="1800" b="0" i="0" u="none" strike="noStrike">
                        <a:solidFill>
                          <a:srgbClr val="000000"/>
                        </a:solidFill>
                        <a:effectLst/>
                        <a:latin typeface="Franklin Gothic Book"/>
                      </a:endParaRPr>
                    </a:p>
                  </a:txBody>
                  <a:tcPr marL="9525" marR="9525" marT="9525" marB="0" anchor="ctr"/>
                </a:tc>
              </a:tr>
              <a:tr h="279969">
                <a:tc>
                  <a:txBody>
                    <a:bodyPr/>
                    <a:lstStyle/>
                    <a:p>
                      <a:pPr algn="ctr" rtl="0" fontAlgn="ctr"/>
                      <a:r>
                        <a:rPr lang="en-US" sz="1800" u="none" strike="noStrike">
                          <a:effectLst/>
                        </a:rPr>
                        <a:t>B</a:t>
                      </a:r>
                      <a:endParaRPr lang="en-US" sz="1800" b="0" i="0" u="none" strike="noStrike">
                        <a:solidFill>
                          <a:srgbClr val="000000"/>
                        </a:solidFill>
                        <a:effectLst/>
                        <a:latin typeface="Franklin Gothic Book"/>
                      </a:endParaRPr>
                    </a:p>
                  </a:txBody>
                  <a:tcPr marL="9525" marR="9525" marT="9525" marB="0" anchor="ctr"/>
                </a:tc>
                <a:tc>
                  <a:txBody>
                    <a:bodyPr/>
                    <a:lstStyle/>
                    <a:p>
                      <a:pPr algn="ctr" rtl="0" fontAlgn="ctr"/>
                      <a:r>
                        <a:rPr lang="en-US" sz="1800" u="none" strike="noStrike">
                          <a:effectLst/>
                        </a:rPr>
                        <a:t>2</a:t>
                      </a:r>
                      <a:endParaRPr lang="en-US" sz="1800" b="0" i="0" u="none" strike="noStrike">
                        <a:solidFill>
                          <a:srgbClr val="000000"/>
                        </a:solidFill>
                        <a:effectLst/>
                        <a:latin typeface="Franklin Gothic Book"/>
                      </a:endParaRPr>
                    </a:p>
                  </a:txBody>
                  <a:tcPr marL="9525" marR="9525" marT="9525" marB="0" anchor="ctr"/>
                </a:tc>
                <a:tc>
                  <a:txBody>
                    <a:bodyPr/>
                    <a:lstStyle/>
                    <a:p>
                      <a:pPr algn="ctr" rtl="0" fontAlgn="ctr"/>
                      <a:r>
                        <a:rPr lang="en-US" sz="1800" u="none" strike="noStrike">
                          <a:effectLst/>
                        </a:rPr>
                        <a:t>11</a:t>
                      </a:r>
                      <a:endParaRPr lang="en-US" sz="1800" b="0" i="0" u="none" strike="noStrike">
                        <a:solidFill>
                          <a:srgbClr val="000000"/>
                        </a:solidFill>
                        <a:effectLst/>
                        <a:latin typeface="Franklin Gothic Book"/>
                      </a:endParaRPr>
                    </a:p>
                  </a:txBody>
                  <a:tcPr marL="9525" marR="9525" marT="9525" marB="0" anchor="ctr"/>
                </a:tc>
                <a:tc>
                  <a:txBody>
                    <a:bodyPr/>
                    <a:lstStyle/>
                    <a:p>
                      <a:pPr algn="ctr" rtl="0" fontAlgn="ctr"/>
                      <a:r>
                        <a:rPr lang="en-US" sz="1800" u="none" strike="noStrike" dirty="0" smtClean="0">
                          <a:effectLst/>
                        </a:rPr>
                        <a:t>1:4</a:t>
                      </a:r>
                      <a:endParaRPr lang="en-US" sz="1800" b="0" i="0" u="none" strike="noStrike" dirty="0">
                        <a:solidFill>
                          <a:srgbClr val="000000"/>
                        </a:solidFill>
                        <a:effectLst/>
                        <a:latin typeface="Franklin Gothic Book"/>
                      </a:endParaRPr>
                    </a:p>
                  </a:txBody>
                  <a:tcPr marL="9525" marR="9525" marT="9525" marB="0" anchor="ctr"/>
                </a:tc>
                <a:tc>
                  <a:txBody>
                    <a:bodyPr/>
                    <a:lstStyle/>
                    <a:p>
                      <a:pPr algn="ctr" rtl="0" fontAlgn="ctr"/>
                      <a:r>
                        <a:rPr lang="en-US" sz="1800" u="none" strike="noStrike">
                          <a:effectLst/>
                        </a:rPr>
                        <a:t>200</a:t>
                      </a:r>
                      <a:endParaRPr lang="en-US" sz="1800" b="0" i="0" u="none" strike="noStrike">
                        <a:solidFill>
                          <a:srgbClr val="000000"/>
                        </a:solidFill>
                        <a:effectLst/>
                        <a:latin typeface="Franklin Gothic Book"/>
                      </a:endParaRPr>
                    </a:p>
                  </a:txBody>
                  <a:tcPr marL="9525" marR="9525" marT="9525" marB="0" anchor="ctr"/>
                </a:tc>
              </a:tr>
              <a:tr h="279969">
                <a:tc>
                  <a:txBody>
                    <a:bodyPr/>
                    <a:lstStyle/>
                    <a:p>
                      <a:pPr algn="ctr" rtl="0" fontAlgn="ctr"/>
                      <a:r>
                        <a:rPr lang="en-US" sz="1800" u="none" strike="noStrike">
                          <a:effectLst/>
                        </a:rPr>
                        <a:t>C</a:t>
                      </a:r>
                      <a:endParaRPr lang="en-US" sz="1800" b="0" i="0" u="none" strike="noStrike">
                        <a:solidFill>
                          <a:srgbClr val="000000"/>
                        </a:solidFill>
                        <a:effectLst/>
                        <a:latin typeface="Franklin Gothic Book"/>
                      </a:endParaRPr>
                    </a:p>
                  </a:txBody>
                  <a:tcPr marL="9525" marR="9525" marT="9525" marB="0" anchor="ctr"/>
                </a:tc>
                <a:tc>
                  <a:txBody>
                    <a:bodyPr/>
                    <a:lstStyle/>
                    <a:p>
                      <a:pPr algn="ctr" rtl="0" fontAlgn="ctr"/>
                      <a:r>
                        <a:rPr lang="en-US" sz="1800" u="none" strike="noStrike">
                          <a:effectLst/>
                        </a:rPr>
                        <a:t>3</a:t>
                      </a:r>
                      <a:endParaRPr lang="en-US" sz="1800" b="0" i="0" u="none" strike="noStrike">
                        <a:solidFill>
                          <a:srgbClr val="000000"/>
                        </a:solidFill>
                        <a:effectLst/>
                        <a:latin typeface="Franklin Gothic Book"/>
                      </a:endParaRPr>
                    </a:p>
                  </a:txBody>
                  <a:tcPr marL="9525" marR="9525" marT="9525" marB="0" anchor="ctr"/>
                </a:tc>
                <a:tc>
                  <a:txBody>
                    <a:bodyPr/>
                    <a:lstStyle/>
                    <a:p>
                      <a:pPr algn="ctr" rtl="0" fontAlgn="ctr"/>
                      <a:r>
                        <a:rPr lang="en-US" sz="1800" u="none" strike="noStrike">
                          <a:effectLst/>
                        </a:rPr>
                        <a:t>8</a:t>
                      </a:r>
                      <a:endParaRPr lang="en-US" sz="1800" b="0" i="0" u="none" strike="noStrike">
                        <a:solidFill>
                          <a:srgbClr val="000000"/>
                        </a:solidFill>
                        <a:effectLst/>
                        <a:latin typeface="Franklin Gothic Book"/>
                      </a:endParaRPr>
                    </a:p>
                  </a:txBody>
                  <a:tcPr marL="9525" marR="9525" marT="9525" marB="0" anchor="ctr"/>
                </a:tc>
                <a:tc>
                  <a:txBody>
                    <a:bodyPr/>
                    <a:lstStyle/>
                    <a:p>
                      <a:pPr algn="ctr" rtl="0" fontAlgn="ctr"/>
                      <a:r>
                        <a:rPr lang="en-US" sz="1800" u="none" strike="noStrike" dirty="0" smtClean="0">
                          <a:effectLst/>
                        </a:rPr>
                        <a:t>1:3</a:t>
                      </a:r>
                      <a:endParaRPr lang="en-US" sz="1800" b="0" i="0" u="none" strike="noStrike" dirty="0">
                        <a:solidFill>
                          <a:srgbClr val="000000"/>
                        </a:solidFill>
                        <a:effectLst/>
                        <a:latin typeface="Franklin Gothic Book"/>
                      </a:endParaRPr>
                    </a:p>
                  </a:txBody>
                  <a:tcPr marL="9525" marR="9525" marT="9525" marB="0" anchor="ctr"/>
                </a:tc>
                <a:tc>
                  <a:txBody>
                    <a:bodyPr/>
                    <a:lstStyle/>
                    <a:p>
                      <a:pPr algn="ctr" rtl="0" fontAlgn="ctr"/>
                      <a:r>
                        <a:rPr lang="en-US" sz="1800" u="none" strike="noStrike">
                          <a:effectLst/>
                        </a:rPr>
                        <a:t>200</a:t>
                      </a:r>
                      <a:endParaRPr lang="en-US" sz="1800" b="0" i="0" u="none" strike="noStrike">
                        <a:solidFill>
                          <a:srgbClr val="000000"/>
                        </a:solidFill>
                        <a:effectLst/>
                        <a:latin typeface="Franklin Gothic Book"/>
                      </a:endParaRPr>
                    </a:p>
                  </a:txBody>
                  <a:tcPr marL="9525" marR="9525" marT="9525" marB="0" anchor="ctr"/>
                </a:tc>
              </a:tr>
              <a:tr h="279969">
                <a:tc>
                  <a:txBody>
                    <a:bodyPr/>
                    <a:lstStyle/>
                    <a:p>
                      <a:pPr algn="ctr" rtl="0" fontAlgn="ctr"/>
                      <a:r>
                        <a:rPr lang="en-US" sz="1800" u="none" strike="noStrike">
                          <a:effectLst/>
                        </a:rPr>
                        <a:t>D</a:t>
                      </a:r>
                      <a:endParaRPr lang="en-US" sz="1800" b="0" i="0" u="none" strike="noStrike">
                        <a:solidFill>
                          <a:srgbClr val="000000"/>
                        </a:solidFill>
                        <a:effectLst/>
                        <a:latin typeface="Franklin Gothic Book"/>
                      </a:endParaRPr>
                    </a:p>
                  </a:txBody>
                  <a:tcPr marL="9525" marR="9525" marT="9525" marB="0" anchor="ctr"/>
                </a:tc>
                <a:tc>
                  <a:txBody>
                    <a:bodyPr/>
                    <a:lstStyle/>
                    <a:p>
                      <a:pPr algn="ctr" rtl="0" fontAlgn="ctr"/>
                      <a:r>
                        <a:rPr lang="en-US" sz="1800" u="none" strike="noStrike">
                          <a:effectLst/>
                        </a:rPr>
                        <a:t>4</a:t>
                      </a:r>
                      <a:endParaRPr lang="en-US" sz="1800" b="0" i="0" u="none" strike="noStrike">
                        <a:solidFill>
                          <a:srgbClr val="000000"/>
                        </a:solidFill>
                        <a:effectLst/>
                        <a:latin typeface="Franklin Gothic Book"/>
                      </a:endParaRPr>
                    </a:p>
                  </a:txBody>
                  <a:tcPr marL="9525" marR="9525" marT="9525" marB="0" anchor="ctr"/>
                </a:tc>
                <a:tc>
                  <a:txBody>
                    <a:bodyPr/>
                    <a:lstStyle/>
                    <a:p>
                      <a:pPr algn="ctr" rtl="0" fontAlgn="ctr"/>
                      <a:r>
                        <a:rPr lang="en-US" sz="1800" u="none" strike="noStrike">
                          <a:effectLst/>
                        </a:rPr>
                        <a:t>6</a:t>
                      </a:r>
                      <a:endParaRPr lang="en-US" sz="1800" b="0" i="0" u="none" strike="noStrike">
                        <a:solidFill>
                          <a:srgbClr val="000000"/>
                        </a:solidFill>
                        <a:effectLst/>
                        <a:latin typeface="Franklin Gothic Book"/>
                      </a:endParaRPr>
                    </a:p>
                  </a:txBody>
                  <a:tcPr marL="9525" marR="9525" marT="9525" marB="0" anchor="ctr"/>
                </a:tc>
                <a:tc>
                  <a:txBody>
                    <a:bodyPr/>
                    <a:lstStyle/>
                    <a:p>
                      <a:pPr algn="ctr" rtl="0" fontAlgn="ctr"/>
                      <a:r>
                        <a:rPr lang="en-US" sz="1800" u="none" strike="noStrike" dirty="0" smtClean="0">
                          <a:effectLst/>
                        </a:rPr>
                        <a:t>1:2</a:t>
                      </a:r>
                      <a:endParaRPr lang="en-US" sz="1800" b="0" i="0" u="none" strike="noStrike" dirty="0">
                        <a:solidFill>
                          <a:srgbClr val="000000"/>
                        </a:solidFill>
                        <a:effectLst/>
                        <a:latin typeface="Franklin Gothic Book"/>
                      </a:endParaRPr>
                    </a:p>
                  </a:txBody>
                  <a:tcPr marL="9525" marR="9525" marT="9525" marB="0" anchor="ctr"/>
                </a:tc>
                <a:tc>
                  <a:txBody>
                    <a:bodyPr/>
                    <a:lstStyle/>
                    <a:p>
                      <a:pPr algn="ctr" rtl="0" fontAlgn="ctr"/>
                      <a:r>
                        <a:rPr lang="en-US" sz="1800" u="none" strike="noStrike">
                          <a:effectLst/>
                        </a:rPr>
                        <a:t>200</a:t>
                      </a:r>
                      <a:endParaRPr lang="en-US" sz="1800" b="0" i="0" u="none" strike="noStrike">
                        <a:solidFill>
                          <a:srgbClr val="000000"/>
                        </a:solidFill>
                        <a:effectLst/>
                        <a:latin typeface="Franklin Gothic Book"/>
                      </a:endParaRPr>
                    </a:p>
                  </a:txBody>
                  <a:tcPr marL="9525" marR="9525" marT="9525" marB="0" anchor="ctr"/>
                </a:tc>
              </a:tr>
              <a:tr h="279969">
                <a:tc>
                  <a:txBody>
                    <a:bodyPr/>
                    <a:lstStyle/>
                    <a:p>
                      <a:pPr algn="ctr" rtl="0" fontAlgn="ctr"/>
                      <a:r>
                        <a:rPr lang="en-US" sz="1800" u="none" strike="noStrike" dirty="0">
                          <a:effectLst/>
                        </a:rPr>
                        <a:t>E</a:t>
                      </a:r>
                      <a:endParaRPr lang="en-US" sz="1800" b="0" i="0" u="none" strike="noStrike" dirty="0">
                        <a:solidFill>
                          <a:srgbClr val="000000"/>
                        </a:solidFill>
                        <a:effectLst/>
                        <a:latin typeface="Franklin Gothic Book"/>
                      </a:endParaRPr>
                    </a:p>
                  </a:txBody>
                  <a:tcPr marL="9525" marR="9525" marT="9525" marB="0" anchor="ctr"/>
                </a:tc>
                <a:tc>
                  <a:txBody>
                    <a:bodyPr/>
                    <a:lstStyle/>
                    <a:p>
                      <a:pPr algn="ctr" rtl="0" fontAlgn="ctr"/>
                      <a:r>
                        <a:rPr lang="en-US" sz="1800" u="none" strike="noStrike">
                          <a:effectLst/>
                        </a:rPr>
                        <a:t>5</a:t>
                      </a:r>
                      <a:endParaRPr lang="en-US" sz="1800" b="0" i="0" u="none" strike="noStrike">
                        <a:solidFill>
                          <a:srgbClr val="000000"/>
                        </a:solidFill>
                        <a:effectLst/>
                        <a:latin typeface="Franklin Gothic Book"/>
                      </a:endParaRPr>
                    </a:p>
                  </a:txBody>
                  <a:tcPr marL="9525" marR="9525" marT="9525" marB="0" anchor="ctr"/>
                </a:tc>
                <a:tc>
                  <a:txBody>
                    <a:bodyPr/>
                    <a:lstStyle/>
                    <a:p>
                      <a:pPr algn="ctr" rtl="0" fontAlgn="ctr"/>
                      <a:r>
                        <a:rPr lang="en-US" sz="1800" u="none" strike="noStrike">
                          <a:effectLst/>
                        </a:rPr>
                        <a:t>5</a:t>
                      </a:r>
                      <a:endParaRPr lang="en-US" sz="1800" b="0" i="0" u="none" strike="noStrike">
                        <a:solidFill>
                          <a:srgbClr val="000000"/>
                        </a:solidFill>
                        <a:effectLst/>
                        <a:latin typeface="Franklin Gothic Book"/>
                      </a:endParaRPr>
                    </a:p>
                  </a:txBody>
                  <a:tcPr marL="9525" marR="9525" marT="9525" marB="0" anchor="ctr"/>
                </a:tc>
                <a:tc>
                  <a:txBody>
                    <a:bodyPr/>
                    <a:lstStyle/>
                    <a:p>
                      <a:pPr algn="ctr" rtl="0" fontAlgn="ctr"/>
                      <a:r>
                        <a:rPr lang="en-US" sz="1800" u="none" strike="noStrike" dirty="0" smtClean="0">
                          <a:effectLst/>
                        </a:rPr>
                        <a:t>1:1</a:t>
                      </a:r>
                      <a:endParaRPr lang="en-US" sz="1800" b="0" i="0" u="none" strike="noStrike" dirty="0">
                        <a:solidFill>
                          <a:srgbClr val="000000"/>
                        </a:solidFill>
                        <a:effectLst/>
                        <a:latin typeface="Franklin Gothic Book"/>
                      </a:endParaRPr>
                    </a:p>
                  </a:txBody>
                  <a:tcPr marL="9525" marR="9525" marT="9525" marB="0" anchor="ctr"/>
                </a:tc>
                <a:tc>
                  <a:txBody>
                    <a:bodyPr/>
                    <a:lstStyle/>
                    <a:p>
                      <a:pPr algn="ctr" rtl="0" fontAlgn="ctr"/>
                      <a:r>
                        <a:rPr lang="en-US" sz="1800" u="none" strike="noStrike" dirty="0">
                          <a:effectLst/>
                        </a:rPr>
                        <a:t>200</a:t>
                      </a:r>
                      <a:endParaRPr lang="en-US" sz="1800" b="0" i="0" u="none" strike="noStrike" dirty="0">
                        <a:solidFill>
                          <a:srgbClr val="000000"/>
                        </a:solidFill>
                        <a:effectLst/>
                        <a:latin typeface="Franklin Gothic Book"/>
                      </a:endParaRPr>
                    </a:p>
                  </a:txBody>
                  <a:tcPr marL="9525" marR="9525" marT="9525" marB="0" anchor="ctr"/>
                </a:tc>
              </a:tr>
            </a:tbl>
          </a:graphicData>
        </a:graphic>
      </p:graphicFrame>
    </p:spTree>
    <p:extLst>
      <p:ext uri="{BB962C8B-B14F-4D97-AF65-F5344CB8AC3E}">
        <p14:creationId xmlns:p14="http://schemas.microsoft.com/office/powerpoint/2010/main" val="358937524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381000"/>
            <a:ext cx="8229600" cy="685800"/>
          </a:xfrm>
        </p:spPr>
        <p:txBody>
          <a:bodyPr>
            <a:normAutofit fontScale="90000"/>
          </a:bodyPr>
          <a:lstStyle/>
          <a:p>
            <a:pPr algn="l"/>
            <a:r>
              <a:rPr lang="en-US" sz="2800" b="1" dirty="0" smtClean="0"/>
              <a:t>Law of diminishing marginal rate of technical substitution (MRTS):</a:t>
            </a:r>
            <a:endParaRPr lang="en-US" sz="2800" b="1" dirty="0"/>
          </a:p>
        </p:txBody>
      </p:sp>
      <p:sp>
        <p:nvSpPr>
          <p:cNvPr id="3" name="Content Placeholder 2"/>
          <p:cNvSpPr>
            <a:spLocks noGrp="1"/>
          </p:cNvSpPr>
          <p:nvPr>
            <p:ph idx="1"/>
          </p:nvPr>
        </p:nvSpPr>
        <p:spPr>
          <a:xfrm>
            <a:off x="457200" y="1066800"/>
            <a:ext cx="8229600" cy="5410200"/>
          </a:xfrm>
        </p:spPr>
        <p:txBody>
          <a:bodyPr>
            <a:normAutofit lnSpcReduction="10000"/>
          </a:bodyPr>
          <a:lstStyle/>
          <a:p>
            <a:r>
              <a:rPr lang="en-US" sz="2800" dirty="0" smtClean="0"/>
              <a:t>MRTS is a rate at which units of two inputs are substituted to each other to maintaining same level of output to the producer.</a:t>
            </a:r>
          </a:p>
          <a:p>
            <a:r>
              <a:rPr lang="en-US" sz="2800" dirty="0" smtClean="0"/>
              <a:t>It is the ratio of the change in units of one input (say labor) with the change in unit of another input (say, capital)</a:t>
            </a:r>
          </a:p>
          <a:p>
            <a:r>
              <a:rPr lang="en-US" sz="2200" dirty="0" smtClean="0"/>
              <a:t>Q=f(L,K)	….(i) IQ production function</a:t>
            </a:r>
          </a:p>
          <a:p>
            <a:pPr marL="0" indent="0">
              <a:buNone/>
            </a:pPr>
            <a:r>
              <a:rPr lang="en-US" sz="2200" dirty="0" smtClean="0"/>
              <a:t>-</a:t>
            </a:r>
            <a:r>
              <a:rPr lang="en-US" sz="2200" dirty="0" smtClean="0">
                <a:latin typeface="Cambria Math"/>
                <a:ea typeface="Cambria Math"/>
              </a:rPr>
              <a:t>△L M</a:t>
            </a:r>
            <a:r>
              <a:rPr lang="en-US" sz="2200" dirty="0" smtClean="0"/>
              <a:t>P</a:t>
            </a:r>
            <a:r>
              <a:rPr lang="en-US" sz="2200" baseline="-25000" dirty="0" smtClean="0"/>
              <a:t>L</a:t>
            </a:r>
            <a:r>
              <a:rPr lang="en-US" sz="2200" dirty="0" smtClean="0"/>
              <a:t> 	…(ii) when producer sacrifices some units of labor 		total output will change </a:t>
            </a:r>
          </a:p>
          <a:p>
            <a:pPr marL="0" indent="0">
              <a:buNone/>
            </a:pPr>
            <a:r>
              <a:rPr lang="en-US" sz="2200" dirty="0" smtClean="0"/>
              <a:t>+</a:t>
            </a:r>
            <a:r>
              <a:rPr lang="en-US" sz="2200" dirty="0" smtClean="0">
                <a:latin typeface="Cambria Math"/>
                <a:ea typeface="Cambria Math"/>
              </a:rPr>
              <a:t>△</a:t>
            </a:r>
            <a:r>
              <a:rPr lang="en-US" sz="2200" dirty="0">
                <a:latin typeface="Cambria Math"/>
                <a:ea typeface="Cambria Math"/>
              </a:rPr>
              <a:t>K</a:t>
            </a:r>
            <a:r>
              <a:rPr lang="en-US" sz="2200" dirty="0" smtClean="0">
                <a:latin typeface="Cambria Math"/>
                <a:ea typeface="Cambria Math"/>
              </a:rPr>
              <a:t> M</a:t>
            </a:r>
            <a:r>
              <a:rPr lang="en-US" sz="2200" dirty="0" smtClean="0"/>
              <a:t>P</a:t>
            </a:r>
            <a:r>
              <a:rPr lang="en-US" sz="2200" baseline="-25000" dirty="0" smtClean="0"/>
              <a:t>K</a:t>
            </a:r>
            <a:r>
              <a:rPr lang="en-US" sz="2200" dirty="0" smtClean="0"/>
              <a:t> 	….(iii) when he changes some unit of capital, total 		output will change</a:t>
            </a:r>
          </a:p>
          <a:p>
            <a:pPr marL="0" indent="0">
              <a:buNone/>
            </a:pPr>
            <a:r>
              <a:rPr lang="en-US" sz="2200" dirty="0"/>
              <a:t>-</a:t>
            </a:r>
            <a:r>
              <a:rPr lang="en-US" sz="2200" dirty="0">
                <a:latin typeface="Cambria Math"/>
                <a:ea typeface="Cambria Math"/>
              </a:rPr>
              <a:t>△L </a:t>
            </a:r>
            <a:r>
              <a:rPr lang="en-US" sz="2200" dirty="0" smtClean="0">
                <a:latin typeface="Cambria Math"/>
                <a:ea typeface="Cambria Math"/>
              </a:rPr>
              <a:t>M</a:t>
            </a:r>
            <a:r>
              <a:rPr lang="en-US" sz="2200" dirty="0" smtClean="0"/>
              <a:t>P</a:t>
            </a:r>
            <a:r>
              <a:rPr lang="en-US" sz="2200" baseline="-25000" dirty="0" smtClean="0"/>
              <a:t>L</a:t>
            </a:r>
            <a:r>
              <a:rPr lang="en-US" sz="2200" dirty="0" smtClean="0"/>
              <a:t> =</a:t>
            </a:r>
            <a:r>
              <a:rPr lang="en-US" sz="2200" dirty="0"/>
              <a:t> </a:t>
            </a:r>
            <a:r>
              <a:rPr lang="en-US" sz="2200" dirty="0" smtClean="0"/>
              <a:t>+</a:t>
            </a:r>
            <a:r>
              <a:rPr lang="en-US" sz="2200" dirty="0" smtClean="0">
                <a:latin typeface="Cambria Math"/>
                <a:ea typeface="Cambria Math"/>
              </a:rPr>
              <a:t>△K M</a:t>
            </a:r>
            <a:r>
              <a:rPr lang="en-US" sz="2200" dirty="0" smtClean="0"/>
              <a:t>P</a:t>
            </a:r>
            <a:r>
              <a:rPr lang="en-US" sz="2200" baseline="-25000" dirty="0" smtClean="0"/>
              <a:t>K</a:t>
            </a:r>
          </a:p>
          <a:p>
            <a:pPr marL="0" indent="0">
              <a:buNone/>
            </a:pPr>
            <a:r>
              <a:rPr lang="en-US" sz="2200" dirty="0"/>
              <a:t>-</a:t>
            </a:r>
            <a:r>
              <a:rPr lang="en-US" sz="2200" dirty="0">
                <a:latin typeface="Cambria Math"/>
                <a:ea typeface="Cambria Math"/>
              </a:rPr>
              <a:t>△</a:t>
            </a:r>
            <a:r>
              <a:rPr lang="en-US" sz="2200" dirty="0" smtClean="0">
                <a:latin typeface="Cambria Math"/>
                <a:ea typeface="Cambria Math"/>
              </a:rPr>
              <a:t>L/△K =M</a:t>
            </a:r>
            <a:r>
              <a:rPr lang="en-US" sz="2200" dirty="0" smtClean="0"/>
              <a:t>P</a:t>
            </a:r>
            <a:r>
              <a:rPr lang="en-US" sz="2200" baseline="-25000" dirty="0" smtClean="0"/>
              <a:t>K</a:t>
            </a:r>
            <a:r>
              <a:rPr lang="en-US" sz="2200" dirty="0" smtClean="0"/>
              <a:t>/</a:t>
            </a:r>
            <a:r>
              <a:rPr lang="en-US" sz="2200" dirty="0" smtClean="0">
                <a:latin typeface="Cambria Math"/>
                <a:ea typeface="Cambria Math"/>
              </a:rPr>
              <a:t>M</a:t>
            </a:r>
            <a:r>
              <a:rPr lang="en-US" sz="2200" dirty="0" smtClean="0"/>
              <a:t>P</a:t>
            </a:r>
            <a:r>
              <a:rPr lang="en-US" sz="2200" baseline="-25000" dirty="0" smtClean="0"/>
              <a:t>L</a:t>
            </a:r>
            <a:r>
              <a:rPr lang="en-US" sz="2200" dirty="0"/>
              <a:t> </a:t>
            </a:r>
            <a:r>
              <a:rPr lang="en-US" sz="2200" dirty="0" smtClean="0"/>
              <a:t>..... (iv)</a:t>
            </a:r>
          </a:p>
          <a:p>
            <a:pPr marL="0" indent="0">
              <a:buNone/>
            </a:pPr>
            <a:endParaRPr lang="en-US" dirty="0" smtClean="0"/>
          </a:p>
          <a:p>
            <a:pPr marL="0" indent="0">
              <a:buNone/>
            </a:pPr>
            <a:endParaRPr lang="en-US" dirty="0"/>
          </a:p>
        </p:txBody>
      </p:sp>
    </p:spTree>
    <p:extLst>
      <p:ext uri="{BB962C8B-B14F-4D97-AF65-F5344CB8AC3E}">
        <p14:creationId xmlns:p14="http://schemas.microsoft.com/office/powerpoint/2010/main" val="366859875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74638"/>
            <a:ext cx="8610600" cy="715962"/>
          </a:xfrm>
        </p:spPr>
        <p:txBody>
          <a:bodyPr>
            <a:normAutofit/>
          </a:bodyPr>
          <a:lstStyle/>
          <a:p>
            <a:r>
              <a:rPr lang="en-US" sz="2800" dirty="0" smtClean="0"/>
              <a:t>Properties or characteristics of </a:t>
            </a:r>
            <a:r>
              <a:rPr lang="en-US" sz="2800" dirty="0" err="1" smtClean="0"/>
              <a:t>Iso</a:t>
            </a:r>
            <a:r>
              <a:rPr lang="en-US" sz="2800" dirty="0" smtClean="0"/>
              <a:t>-quant</a:t>
            </a:r>
            <a:endParaRPr lang="en-US" sz="2800" dirty="0"/>
          </a:p>
        </p:txBody>
      </p:sp>
      <p:sp>
        <p:nvSpPr>
          <p:cNvPr id="3" name="Content Placeholder 2"/>
          <p:cNvSpPr>
            <a:spLocks noGrp="1"/>
          </p:cNvSpPr>
          <p:nvPr>
            <p:ph idx="1"/>
          </p:nvPr>
        </p:nvSpPr>
        <p:spPr>
          <a:xfrm>
            <a:off x="457200" y="990600"/>
            <a:ext cx="8229600" cy="5791200"/>
          </a:xfrm>
        </p:spPr>
        <p:txBody>
          <a:bodyPr/>
          <a:lstStyle/>
          <a:p>
            <a:r>
              <a:rPr lang="en-US" sz="2800" dirty="0" smtClean="0"/>
              <a:t>It has negative slopes. Or Isoquant always slopes downwards from left to the right.</a:t>
            </a:r>
          </a:p>
          <a:p>
            <a:r>
              <a:rPr lang="en-US" sz="2800" dirty="0" smtClean="0"/>
              <a:t>It is convex to the origin.</a:t>
            </a:r>
          </a:p>
          <a:p>
            <a:r>
              <a:rPr lang="en-US" sz="2800" dirty="0" smtClean="0"/>
              <a:t>Isoquants never intersect to each other.</a:t>
            </a:r>
          </a:p>
          <a:p>
            <a:r>
              <a:rPr lang="en-US" sz="2800" dirty="0" smtClean="0"/>
              <a:t>Higher Isoquant represents higher output and lower Isoquant lower quantity.</a:t>
            </a:r>
          </a:p>
          <a:p>
            <a:pPr marL="0" indent="0">
              <a:buNone/>
            </a:pPr>
            <a:r>
              <a:rPr lang="en-US" sz="2000" dirty="0"/>
              <a:t>Labor</a:t>
            </a:r>
          </a:p>
          <a:p>
            <a:pPr marL="0" indent="0">
              <a:buNone/>
            </a:pPr>
            <a:endParaRPr lang="en-US" dirty="0" smtClean="0"/>
          </a:p>
          <a:p>
            <a:pPr marL="0" indent="0">
              <a:buNone/>
            </a:pPr>
            <a:r>
              <a:rPr lang="en-US" dirty="0" smtClean="0"/>
              <a:t> </a:t>
            </a:r>
            <a:endParaRPr lang="en-US" dirty="0"/>
          </a:p>
        </p:txBody>
      </p:sp>
      <p:cxnSp>
        <p:nvCxnSpPr>
          <p:cNvPr id="5" name="Straight Connector 4"/>
          <p:cNvCxnSpPr/>
          <p:nvPr/>
        </p:nvCxnSpPr>
        <p:spPr>
          <a:xfrm>
            <a:off x="5257800" y="4495800"/>
            <a:ext cx="0" cy="1600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5257800" y="6096000"/>
            <a:ext cx="2133600"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Freeform 11"/>
          <p:cNvSpPr/>
          <p:nvPr/>
        </p:nvSpPr>
        <p:spPr>
          <a:xfrm>
            <a:off x="5514109" y="4558145"/>
            <a:ext cx="1676400" cy="1177637"/>
          </a:xfrm>
          <a:custGeom>
            <a:avLst/>
            <a:gdLst>
              <a:gd name="connsiteX0" fmla="*/ 0 w 1676400"/>
              <a:gd name="connsiteY0" fmla="*/ 0 h 1177637"/>
              <a:gd name="connsiteX1" fmla="*/ 498764 w 1676400"/>
              <a:gd name="connsiteY1" fmla="*/ 872837 h 1177637"/>
              <a:gd name="connsiteX2" fmla="*/ 1676400 w 1676400"/>
              <a:gd name="connsiteY2" fmla="*/ 1177637 h 1177637"/>
            </a:gdLst>
            <a:ahLst/>
            <a:cxnLst>
              <a:cxn ang="0">
                <a:pos x="connsiteX0" y="connsiteY0"/>
              </a:cxn>
              <a:cxn ang="0">
                <a:pos x="connsiteX1" y="connsiteY1"/>
              </a:cxn>
              <a:cxn ang="0">
                <a:pos x="connsiteX2" y="connsiteY2"/>
              </a:cxn>
            </a:cxnLst>
            <a:rect l="l" t="t" r="r" b="b"/>
            <a:pathLst>
              <a:path w="1676400" h="1177637">
                <a:moveTo>
                  <a:pt x="0" y="0"/>
                </a:moveTo>
                <a:cubicBezTo>
                  <a:pt x="109682" y="338282"/>
                  <a:pt x="219364" y="676564"/>
                  <a:pt x="498764" y="872837"/>
                </a:cubicBezTo>
                <a:cubicBezTo>
                  <a:pt x="778164" y="1069110"/>
                  <a:pt x="1227282" y="1123373"/>
                  <a:pt x="1676400" y="1177637"/>
                </a:cubicBezTo>
              </a:path>
            </a:pathLst>
          </a:cu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TextBox 12"/>
          <p:cNvSpPr txBox="1"/>
          <p:nvPr/>
        </p:nvSpPr>
        <p:spPr>
          <a:xfrm>
            <a:off x="4667991" y="4240740"/>
            <a:ext cx="716863" cy="369332"/>
          </a:xfrm>
          <a:prstGeom prst="rect">
            <a:avLst/>
          </a:prstGeom>
          <a:noFill/>
        </p:spPr>
        <p:txBody>
          <a:bodyPr wrap="none" rtlCol="0">
            <a:spAutoFit/>
          </a:bodyPr>
          <a:lstStyle/>
          <a:p>
            <a:r>
              <a:rPr lang="en-US" dirty="0" smtClean="0"/>
              <a:t>Labor</a:t>
            </a:r>
            <a:endParaRPr lang="en-US" dirty="0"/>
          </a:p>
        </p:txBody>
      </p:sp>
      <p:sp>
        <p:nvSpPr>
          <p:cNvPr id="14" name="TextBox 13"/>
          <p:cNvSpPr txBox="1"/>
          <p:nvPr/>
        </p:nvSpPr>
        <p:spPr>
          <a:xfrm>
            <a:off x="5791200" y="4844589"/>
            <a:ext cx="295274" cy="369332"/>
          </a:xfrm>
          <a:prstGeom prst="rect">
            <a:avLst/>
          </a:prstGeom>
          <a:noFill/>
        </p:spPr>
        <p:txBody>
          <a:bodyPr wrap="none" rtlCol="0">
            <a:spAutoFit/>
          </a:bodyPr>
          <a:lstStyle/>
          <a:p>
            <a:r>
              <a:rPr lang="en-US" dirty="0"/>
              <a:t>a</a:t>
            </a:r>
          </a:p>
        </p:txBody>
      </p:sp>
      <p:sp>
        <p:nvSpPr>
          <p:cNvPr id="15" name="TextBox 14"/>
          <p:cNvSpPr txBox="1"/>
          <p:nvPr/>
        </p:nvSpPr>
        <p:spPr>
          <a:xfrm>
            <a:off x="7323124" y="5246021"/>
            <a:ext cx="514885" cy="369332"/>
          </a:xfrm>
          <a:prstGeom prst="rect">
            <a:avLst/>
          </a:prstGeom>
          <a:noFill/>
        </p:spPr>
        <p:txBody>
          <a:bodyPr wrap="none" rtlCol="0">
            <a:spAutoFit/>
          </a:bodyPr>
          <a:lstStyle/>
          <a:p>
            <a:r>
              <a:rPr lang="en-US" dirty="0" smtClean="0"/>
              <a:t>IQ2</a:t>
            </a:r>
            <a:endParaRPr lang="en-US" dirty="0"/>
          </a:p>
        </p:txBody>
      </p:sp>
      <p:sp>
        <p:nvSpPr>
          <p:cNvPr id="16" name="TextBox 15"/>
          <p:cNvSpPr txBox="1"/>
          <p:nvPr/>
        </p:nvSpPr>
        <p:spPr>
          <a:xfrm>
            <a:off x="7190509" y="5486400"/>
            <a:ext cx="514885" cy="369332"/>
          </a:xfrm>
          <a:prstGeom prst="rect">
            <a:avLst/>
          </a:prstGeom>
          <a:noFill/>
        </p:spPr>
        <p:txBody>
          <a:bodyPr wrap="none" rtlCol="0">
            <a:spAutoFit/>
          </a:bodyPr>
          <a:lstStyle/>
          <a:p>
            <a:r>
              <a:rPr lang="en-US" dirty="0" smtClean="0"/>
              <a:t>IQ1</a:t>
            </a:r>
            <a:endParaRPr lang="en-US" dirty="0"/>
          </a:p>
        </p:txBody>
      </p:sp>
      <p:sp>
        <p:nvSpPr>
          <p:cNvPr id="17" name="TextBox 16"/>
          <p:cNvSpPr txBox="1"/>
          <p:nvPr/>
        </p:nvSpPr>
        <p:spPr>
          <a:xfrm>
            <a:off x="7323124" y="6101806"/>
            <a:ext cx="831061" cy="369332"/>
          </a:xfrm>
          <a:prstGeom prst="rect">
            <a:avLst/>
          </a:prstGeom>
          <a:noFill/>
        </p:spPr>
        <p:txBody>
          <a:bodyPr wrap="none" rtlCol="0">
            <a:spAutoFit/>
          </a:bodyPr>
          <a:lstStyle/>
          <a:p>
            <a:r>
              <a:rPr lang="en-US" dirty="0"/>
              <a:t>Capital</a:t>
            </a:r>
          </a:p>
        </p:txBody>
      </p:sp>
      <p:sp>
        <p:nvSpPr>
          <p:cNvPr id="18" name="TextBox 17"/>
          <p:cNvSpPr txBox="1"/>
          <p:nvPr/>
        </p:nvSpPr>
        <p:spPr>
          <a:xfrm>
            <a:off x="5109362" y="6098903"/>
            <a:ext cx="301686" cy="369332"/>
          </a:xfrm>
          <a:prstGeom prst="rect">
            <a:avLst/>
          </a:prstGeom>
          <a:noFill/>
        </p:spPr>
        <p:txBody>
          <a:bodyPr wrap="none" rtlCol="0">
            <a:spAutoFit/>
          </a:bodyPr>
          <a:lstStyle/>
          <a:p>
            <a:r>
              <a:rPr lang="en-US" dirty="0" smtClean="0"/>
              <a:t>0</a:t>
            </a:r>
            <a:endParaRPr lang="en-US" dirty="0"/>
          </a:p>
        </p:txBody>
      </p:sp>
      <p:sp>
        <p:nvSpPr>
          <p:cNvPr id="20" name="Freeform 19"/>
          <p:cNvSpPr/>
          <p:nvPr/>
        </p:nvSpPr>
        <p:spPr>
          <a:xfrm>
            <a:off x="5361408" y="4642338"/>
            <a:ext cx="1875693" cy="844061"/>
          </a:xfrm>
          <a:custGeom>
            <a:avLst/>
            <a:gdLst>
              <a:gd name="connsiteX0" fmla="*/ 0 w 1875693"/>
              <a:gd name="connsiteY0" fmla="*/ 0 h 844061"/>
              <a:gd name="connsiteX1" fmla="*/ 445477 w 1875693"/>
              <a:gd name="connsiteY1" fmla="*/ 586154 h 844061"/>
              <a:gd name="connsiteX2" fmla="*/ 1875693 w 1875693"/>
              <a:gd name="connsiteY2" fmla="*/ 844061 h 844061"/>
            </a:gdLst>
            <a:ahLst/>
            <a:cxnLst>
              <a:cxn ang="0">
                <a:pos x="connsiteX0" y="connsiteY0"/>
              </a:cxn>
              <a:cxn ang="0">
                <a:pos x="connsiteX1" y="connsiteY1"/>
              </a:cxn>
              <a:cxn ang="0">
                <a:pos x="connsiteX2" y="connsiteY2"/>
              </a:cxn>
            </a:cxnLst>
            <a:rect l="l" t="t" r="r" b="b"/>
            <a:pathLst>
              <a:path w="1875693" h="844061">
                <a:moveTo>
                  <a:pt x="0" y="0"/>
                </a:moveTo>
                <a:cubicBezTo>
                  <a:pt x="66430" y="222738"/>
                  <a:pt x="132861" y="445477"/>
                  <a:pt x="445477" y="586154"/>
                </a:cubicBezTo>
                <a:cubicBezTo>
                  <a:pt x="758093" y="726831"/>
                  <a:pt x="1316893" y="785446"/>
                  <a:pt x="1875693" y="844061"/>
                </a:cubicBezTo>
              </a:path>
            </a:pathLst>
          </a:custGeom>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21" name="TextBox 20"/>
          <p:cNvSpPr txBox="1"/>
          <p:nvPr/>
        </p:nvSpPr>
        <p:spPr>
          <a:xfrm>
            <a:off x="3505200" y="5726668"/>
            <a:ext cx="397866" cy="369332"/>
          </a:xfrm>
          <a:prstGeom prst="rect">
            <a:avLst/>
          </a:prstGeom>
          <a:noFill/>
        </p:spPr>
        <p:txBody>
          <a:bodyPr wrap="none" rtlCol="0">
            <a:spAutoFit/>
          </a:bodyPr>
          <a:lstStyle/>
          <a:p>
            <a:r>
              <a:rPr lang="en-US" dirty="0" smtClean="0"/>
              <a:t>IQ</a:t>
            </a:r>
            <a:endParaRPr lang="en-US" dirty="0"/>
          </a:p>
        </p:txBody>
      </p:sp>
      <p:sp>
        <p:nvSpPr>
          <p:cNvPr id="22" name="TextBox 21"/>
          <p:cNvSpPr txBox="1"/>
          <p:nvPr/>
        </p:nvSpPr>
        <p:spPr>
          <a:xfrm>
            <a:off x="6629400" y="5671066"/>
            <a:ext cx="282450" cy="369332"/>
          </a:xfrm>
          <a:prstGeom prst="rect">
            <a:avLst/>
          </a:prstGeom>
          <a:noFill/>
        </p:spPr>
        <p:txBody>
          <a:bodyPr wrap="none" rtlCol="0">
            <a:spAutoFit/>
          </a:bodyPr>
          <a:lstStyle/>
          <a:p>
            <a:r>
              <a:rPr lang="en-US" dirty="0"/>
              <a:t>c</a:t>
            </a:r>
          </a:p>
        </p:txBody>
      </p:sp>
      <p:sp>
        <p:nvSpPr>
          <p:cNvPr id="23" name="TextBox 22"/>
          <p:cNvSpPr txBox="1"/>
          <p:nvPr/>
        </p:nvSpPr>
        <p:spPr>
          <a:xfrm>
            <a:off x="6629400" y="5029255"/>
            <a:ext cx="306494" cy="369332"/>
          </a:xfrm>
          <a:prstGeom prst="rect">
            <a:avLst/>
          </a:prstGeom>
          <a:noFill/>
        </p:spPr>
        <p:txBody>
          <a:bodyPr wrap="none" rtlCol="0">
            <a:spAutoFit/>
          </a:bodyPr>
          <a:lstStyle/>
          <a:p>
            <a:r>
              <a:rPr lang="en-US" dirty="0"/>
              <a:t>b</a:t>
            </a:r>
          </a:p>
        </p:txBody>
      </p:sp>
      <p:cxnSp>
        <p:nvCxnSpPr>
          <p:cNvPr id="25" name="Straight Connector 24"/>
          <p:cNvCxnSpPr/>
          <p:nvPr/>
        </p:nvCxnSpPr>
        <p:spPr>
          <a:xfrm>
            <a:off x="1143000" y="4495800"/>
            <a:ext cx="0" cy="1972435"/>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1143000" y="6468235"/>
            <a:ext cx="2819400" cy="2903"/>
          </a:xfrm>
          <a:prstGeom prst="line">
            <a:avLst/>
          </a:prstGeom>
        </p:spPr>
        <p:style>
          <a:lnRef idx="1">
            <a:schemeClr val="accent1"/>
          </a:lnRef>
          <a:fillRef idx="0">
            <a:schemeClr val="accent1"/>
          </a:fillRef>
          <a:effectRef idx="0">
            <a:schemeClr val="accent1"/>
          </a:effectRef>
          <a:fontRef idx="minor">
            <a:schemeClr val="tx1"/>
          </a:fontRef>
        </p:style>
      </p:cxnSp>
      <p:sp>
        <p:nvSpPr>
          <p:cNvPr id="28" name="Freeform 27"/>
          <p:cNvSpPr/>
          <p:nvPr/>
        </p:nvSpPr>
        <p:spPr>
          <a:xfrm>
            <a:off x="1524000" y="4513385"/>
            <a:ext cx="1981200" cy="1465384"/>
          </a:xfrm>
          <a:custGeom>
            <a:avLst/>
            <a:gdLst>
              <a:gd name="connsiteX0" fmla="*/ 0 w 1981200"/>
              <a:gd name="connsiteY0" fmla="*/ 0 h 1465384"/>
              <a:gd name="connsiteX1" fmla="*/ 468923 w 1981200"/>
              <a:gd name="connsiteY1" fmla="*/ 1031630 h 1465384"/>
              <a:gd name="connsiteX2" fmla="*/ 1981200 w 1981200"/>
              <a:gd name="connsiteY2" fmla="*/ 1465384 h 1465384"/>
            </a:gdLst>
            <a:ahLst/>
            <a:cxnLst>
              <a:cxn ang="0">
                <a:pos x="connsiteX0" y="connsiteY0"/>
              </a:cxn>
              <a:cxn ang="0">
                <a:pos x="connsiteX1" y="connsiteY1"/>
              </a:cxn>
              <a:cxn ang="0">
                <a:pos x="connsiteX2" y="connsiteY2"/>
              </a:cxn>
            </a:cxnLst>
            <a:rect l="l" t="t" r="r" b="b"/>
            <a:pathLst>
              <a:path w="1981200" h="1465384">
                <a:moveTo>
                  <a:pt x="0" y="0"/>
                </a:moveTo>
                <a:cubicBezTo>
                  <a:pt x="69361" y="393699"/>
                  <a:pt x="138723" y="787399"/>
                  <a:pt x="468923" y="1031630"/>
                </a:cubicBezTo>
                <a:cubicBezTo>
                  <a:pt x="799123" y="1275861"/>
                  <a:pt x="1390161" y="1370622"/>
                  <a:pt x="1981200" y="1465384"/>
                </a:cubicBezTo>
              </a:path>
            </a:pathLst>
          </a:cu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9" name="TextBox 28"/>
          <p:cNvSpPr txBox="1"/>
          <p:nvPr/>
        </p:nvSpPr>
        <p:spPr>
          <a:xfrm>
            <a:off x="3903066" y="6438872"/>
            <a:ext cx="831061" cy="369332"/>
          </a:xfrm>
          <a:prstGeom prst="rect">
            <a:avLst/>
          </a:prstGeom>
          <a:noFill/>
        </p:spPr>
        <p:txBody>
          <a:bodyPr wrap="none" rtlCol="0">
            <a:spAutoFit/>
          </a:bodyPr>
          <a:lstStyle/>
          <a:p>
            <a:r>
              <a:rPr lang="en-US" dirty="0"/>
              <a:t>Capital</a:t>
            </a:r>
          </a:p>
        </p:txBody>
      </p:sp>
      <p:sp>
        <p:nvSpPr>
          <p:cNvPr id="30" name="TextBox 29"/>
          <p:cNvSpPr txBox="1"/>
          <p:nvPr/>
        </p:nvSpPr>
        <p:spPr>
          <a:xfrm>
            <a:off x="928790" y="6438872"/>
            <a:ext cx="301686" cy="369332"/>
          </a:xfrm>
          <a:prstGeom prst="rect">
            <a:avLst/>
          </a:prstGeom>
          <a:noFill/>
        </p:spPr>
        <p:txBody>
          <a:bodyPr wrap="none" rtlCol="0">
            <a:spAutoFit/>
          </a:bodyPr>
          <a:lstStyle/>
          <a:p>
            <a:r>
              <a:rPr lang="en-US" dirty="0"/>
              <a:t>0</a:t>
            </a:r>
          </a:p>
        </p:txBody>
      </p:sp>
      <p:cxnSp>
        <p:nvCxnSpPr>
          <p:cNvPr id="6" name="Straight Connector 5"/>
          <p:cNvCxnSpPr>
            <a:stCxn id="20" idx="1"/>
          </p:cNvCxnSpPr>
          <p:nvPr/>
        </p:nvCxnSpPr>
        <p:spPr>
          <a:xfrm flipH="1">
            <a:off x="5791200" y="5228492"/>
            <a:ext cx="15685" cy="867508"/>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H="1">
            <a:off x="5257800" y="5257800"/>
            <a:ext cx="48248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6468338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304800"/>
            <a:ext cx="8686800" cy="533400"/>
          </a:xfrm>
        </p:spPr>
        <p:txBody>
          <a:bodyPr>
            <a:normAutofit fontScale="90000"/>
          </a:bodyPr>
          <a:lstStyle/>
          <a:p>
            <a:r>
              <a:rPr lang="en-US" dirty="0" smtClean="0"/>
              <a:t>Linear isoquants </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417270050"/>
              </p:ext>
            </p:extLst>
          </p:nvPr>
        </p:nvGraphicFramePr>
        <p:xfrm>
          <a:off x="381000" y="1752600"/>
          <a:ext cx="2667000" cy="3810002"/>
        </p:xfrm>
        <a:graphic>
          <a:graphicData uri="http://schemas.openxmlformats.org/drawingml/2006/table">
            <a:tbl>
              <a:tblPr>
                <a:tableStyleId>{5C22544A-7EE6-4342-B048-85BDC9FD1C3A}</a:tableStyleId>
              </a:tblPr>
              <a:tblGrid>
                <a:gridCol w="666750"/>
                <a:gridCol w="666750"/>
                <a:gridCol w="666750"/>
                <a:gridCol w="666750"/>
              </a:tblGrid>
              <a:tr h="544286">
                <a:tc>
                  <a:txBody>
                    <a:bodyPr/>
                    <a:lstStyle/>
                    <a:p>
                      <a:pPr algn="ctr" fontAlgn="b"/>
                      <a:r>
                        <a:rPr lang="en-US" sz="1400" b="0" i="0" u="none" strike="noStrike" dirty="0" smtClean="0">
                          <a:solidFill>
                            <a:schemeClr val="dk1"/>
                          </a:solidFill>
                          <a:effectLst/>
                          <a:latin typeface="+mn-lt"/>
                        </a:rPr>
                        <a:t>Capital</a:t>
                      </a:r>
                      <a:endParaRPr lang="en-US" sz="1400" b="0" i="0" u="none" strike="noStrike" dirty="0">
                        <a:solidFill>
                          <a:srgbClr val="000000"/>
                        </a:solidFill>
                        <a:effectLst/>
                        <a:latin typeface="Calibri"/>
                      </a:endParaRPr>
                    </a:p>
                  </a:txBody>
                  <a:tcPr marL="9525" marR="9525" marT="9525" marB="0" anchor="b"/>
                </a:tc>
                <a:tc>
                  <a:txBody>
                    <a:bodyPr/>
                    <a:lstStyle/>
                    <a:p>
                      <a:pPr algn="ctr" fontAlgn="b"/>
                      <a:r>
                        <a:rPr lang="en-US" sz="1400" b="0" i="0" u="none" strike="noStrike" dirty="0" err="1" smtClean="0">
                          <a:solidFill>
                            <a:schemeClr val="dk1"/>
                          </a:solidFill>
                          <a:effectLst/>
                          <a:latin typeface="+mn-lt"/>
                        </a:rPr>
                        <a:t>Labour</a:t>
                      </a:r>
                      <a:endParaRPr lang="en-US" sz="1400" b="0" i="0" u="none" strike="noStrike" dirty="0">
                        <a:solidFill>
                          <a:srgbClr val="000000"/>
                        </a:solidFill>
                        <a:effectLst/>
                        <a:latin typeface="Calibri"/>
                      </a:endParaRPr>
                    </a:p>
                  </a:txBody>
                  <a:tcPr marL="9525" marR="9525" marT="9525" marB="0" anchor="b"/>
                </a:tc>
                <a:tc>
                  <a:txBody>
                    <a:bodyPr/>
                    <a:lstStyle/>
                    <a:p>
                      <a:pPr algn="ctr" fontAlgn="b"/>
                      <a:r>
                        <a:rPr lang="en-US" sz="1400" b="0" i="0" u="none" strike="noStrike" dirty="0" smtClean="0">
                          <a:solidFill>
                            <a:srgbClr val="000000"/>
                          </a:solidFill>
                          <a:effectLst/>
                          <a:latin typeface="Calibri"/>
                        </a:rPr>
                        <a:t>quantity</a:t>
                      </a:r>
                      <a:endParaRPr lang="en-US" sz="1400" b="0" i="0" u="none" strike="noStrike" dirty="0">
                        <a:solidFill>
                          <a:srgbClr val="000000"/>
                        </a:solidFill>
                        <a:effectLst/>
                        <a:latin typeface="Calibri"/>
                      </a:endParaRPr>
                    </a:p>
                  </a:txBody>
                  <a:tcPr marL="9525" marR="9525" marT="9525" marB="0" anchor="b"/>
                </a:tc>
                <a:tc>
                  <a:txBody>
                    <a:bodyPr/>
                    <a:lstStyle/>
                    <a:p>
                      <a:pPr algn="ctr" fontAlgn="b"/>
                      <a:r>
                        <a:rPr lang="en-US" sz="1400" b="0" i="0" u="none" strike="noStrike" dirty="0" smtClean="0">
                          <a:solidFill>
                            <a:srgbClr val="000000"/>
                          </a:solidFill>
                          <a:effectLst/>
                          <a:latin typeface="Calibri"/>
                        </a:rPr>
                        <a:t>MRTS</a:t>
                      </a:r>
                      <a:endParaRPr lang="en-US" sz="1400" b="0" i="0" u="none" strike="noStrike" dirty="0">
                        <a:solidFill>
                          <a:srgbClr val="000000"/>
                        </a:solidFill>
                        <a:effectLst/>
                        <a:latin typeface="Calibri"/>
                      </a:endParaRPr>
                    </a:p>
                  </a:txBody>
                  <a:tcPr marL="9525" marR="9525" marT="9525" marB="0" anchor="b"/>
                </a:tc>
              </a:tr>
              <a:tr h="544286">
                <a:tc>
                  <a:txBody>
                    <a:bodyPr/>
                    <a:lstStyle/>
                    <a:p>
                      <a:pPr algn="ctr" fontAlgn="b"/>
                      <a:r>
                        <a:rPr lang="en-US" sz="1400" u="none" strike="noStrike" dirty="0">
                          <a:effectLst/>
                        </a:rPr>
                        <a:t>0</a:t>
                      </a:r>
                      <a:endParaRPr lang="en-US" sz="1400" b="0" i="0" u="none" strike="noStrike" dirty="0">
                        <a:solidFill>
                          <a:srgbClr val="000000"/>
                        </a:solidFill>
                        <a:effectLst/>
                        <a:latin typeface="Calibri"/>
                      </a:endParaRPr>
                    </a:p>
                  </a:txBody>
                  <a:tcPr marL="9525" marR="9525" marT="9525" marB="0" anchor="b"/>
                </a:tc>
                <a:tc>
                  <a:txBody>
                    <a:bodyPr/>
                    <a:lstStyle/>
                    <a:p>
                      <a:pPr algn="ctr" fontAlgn="b"/>
                      <a:r>
                        <a:rPr lang="en-US" sz="1400" u="none" strike="noStrike" dirty="0">
                          <a:effectLst/>
                        </a:rPr>
                        <a:t>25</a:t>
                      </a:r>
                      <a:endParaRPr lang="en-US" sz="1400" b="0" i="0" u="none" strike="noStrike" dirty="0">
                        <a:solidFill>
                          <a:srgbClr val="000000"/>
                        </a:solidFill>
                        <a:effectLst/>
                        <a:latin typeface="Calibri"/>
                      </a:endParaRPr>
                    </a:p>
                  </a:txBody>
                  <a:tcPr marL="9525" marR="9525" marT="9525" marB="0" anchor="b"/>
                </a:tc>
                <a:tc>
                  <a:txBody>
                    <a:bodyPr/>
                    <a:lstStyle/>
                    <a:p>
                      <a:pPr algn="ctr" fontAlgn="b"/>
                      <a:r>
                        <a:rPr lang="en-US" sz="1400" b="0" i="0" u="none" strike="noStrike" dirty="0" smtClean="0">
                          <a:solidFill>
                            <a:srgbClr val="000000"/>
                          </a:solidFill>
                          <a:effectLst/>
                          <a:latin typeface="Calibri"/>
                        </a:rPr>
                        <a:t>10</a:t>
                      </a:r>
                      <a:endParaRPr lang="en-US" sz="1400" b="0" i="0" u="none" strike="noStrike" dirty="0">
                        <a:solidFill>
                          <a:srgbClr val="000000"/>
                        </a:solidFill>
                        <a:effectLst/>
                        <a:latin typeface="Calibri"/>
                      </a:endParaRPr>
                    </a:p>
                  </a:txBody>
                  <a:tcPr marL="9525" marR="9525" marT="9525" marB="0" anchor="b"/>
                </a:tc>
                <a:tc>
                  <a:txBody>
                    <a:bodyPr/>
                    <a:lstStyle/>
                    <a:p>
                      <a:pPr algn="ctr" fontAlgn="b"/>
                      <a:r>
                        <a:rPr lang="en-US" sz="1400" b="0" i="0" u="none" strike="noStrike" dirty="0" smtClean="0">
                          <a:solidFill>
                            <a:srgbClr val="000000"/>
                          </a:solidFill>
                          <a:effectLst/>
                          <a:latin typeface="Calibri"/>
                        </a:rPr>
                        <a:t>-</a:t>
                      </a:r>
                      <a:endParaRPr lang="en-US" sz="1400" b="0" i="0" u="none" strike="noStrike" dirty="0">
                        <a:solidFill>
                          <a:srgbClr val="000000"/>
                        </a:solidFill>
                        <a:effectLst/>
                        <a:latin typeface="Calibri"/>
                      </a:endParaRPr>
                    </a:p>
                  </a:txBody>
                  <a:tcPr marL="9525" marR="9525" marT="9525" marB="0" anchor="b"/>
                </a:tc>
              </a:tr>
              <a:tr h="544286">
                <a:tc>
                  <a:txBody>
                    <a:bodyPr/>
                    <a:lstStyle/>
                    <a:p>
                      <a:pPr algn="ctr" fontAlgn="b"/>
                      <a:r>
                        <a:rPr lang="en-US" sz="1400" u="none" strike="noStrike" dirty="0">
                          <a:effectLst/>
                        </a:rPr>
                        <a:t>1</a:t>
                      </a:r>
                      <a:endParaRPr lang="en-US" sz="1400" b="0" i="0" u="none" strike="noStrike" dirty="0">
                        <a:solidFill>
                          <a:srgbClr val="000000"/>
                        </a:solidFill>
                        <a:effectLst/>
                        <a:latin typeface="Calibri"/>
                      </a:endParaRPr>
                    </a:p>
                  </a:txBody>
                  <a:tcPr marL="9525" marR="9525" marT="9525" marB="0" anchor="b"/>
                </a:tc>
                <a:tc>
                  <a:txBody>
                    <a:bodyPr/>
                    <a:lstStyle/>
                    <a:p>
                      <a:pPr algn="ctr" fontAlgn="b"/>
                      <a:r>
                        <a:rPr lang="en-US" sz="1400" u="none" strike="noStrike" dirty="0">
                          <a:effectLst/>
                        </a:rPr>
                        <a:t>20</a:t>
                      </a:r>
                      <a:endParaRPr lang="en-US" sz="1400" b="0" i="0" u="none" strike="noStrike" dirty="0">
                        <a:solidFill>
                          <a:srgbClr val="000000"/>
                        </a:solidFill>
                        <a:effectLst/>
                        <a:latin typeface="Calibri"/>
                      </a:endParaRPr>
                    </a:p>
                  </a:txBody>
                  <a:tcPr marL="9525" marR="9525" marT="9525" marB="0" anchor="b"/>
                </a:tc>
                <a:tc>
                  <a:txBody>
                    <a:bodyPr/>
                    <a:lstStyle/>
                    <a:p>
                      <a:pPr algn="ctr" fontAlgn="b"/>
                      <a:r>
                        <a:rPr lang="en-US" sz="1400" b="0" i="0" u="none" strike="noStrike" dirty="0" smtClean="0">
                          <a:solidFill>
                            <a:srgbClr val="000000"/>
                          </a:solidFill>
                          <a:effectLst/>
                          <a:latin typeface="Calibri"/>
                        </a:rPr>
                        <a:t>10</a:t>
                      </a:r>
                      <a:endParaRPr lang="en-US" sz="1400" b="0" i="0" u="none" strike="noStrike" dirty="0">
                        <a:solidFill>
                          <a:srgbClr val="000000"/>
                        </a:solidFill>
                        <a:effectLst/>
                        <a:latin typeface="Calibri"/>
                      </a:endParaRPr>
                    </a:p>
                  </a:txBody>
                  <a:tcPr marL="9525" marR="9525" marT="9525" marB="0" anchor="b"/>
                </a:tc>
                <a:tc>
                  <a:txBody>
                    <a:bodyPr/>
                    <a:lstStyle/>
                    <a:p>
                      <a:pPr algn="ctr" fontAlgn="b"/>
                      <a:r>
                        <a:rPr lang="en-US" sz="1400" b="0" i="0" u="none" strike="noStrike" dirty="0" smtClean="0">
                          <a:solidFill>
                            <a:srgbClr val="000000"/>
                          </a:solidFill>
                          <a:effectLst/>
                          <a:latin typeface="Calibri"/>
                        </a:rPr>
                        <a:t>1:5</a:t>
                      </a:r>
                      <a:endParaRPr lang="en-US" sz="1400" b="0" i="0" u="none" strike="noStrike" dirty="0">
                        <a:solidFill>
                          <a:srgbClr val="000000"/>
                        </a:solidFill>
                        <a:effectLst/>
                        <a:latin typeface="Calibri"/>
                      </a:endParaRPr>
                    </a:p>
                  </a:txBody>
                  <a:tcPr marL="9525" marR="9525" marT="9525" marB="0" anchor="b"/>
                </a:tc>
              </a:tr>
              <a:tr h="544286">
                <a:tc>
                  <a:txBody>
                    <a:bodyPr/>
                    <a:lstStyle/>
                    <a:p>
                      <a:pPr algn="ctr" fontAlgn="b"/>
                      <a:r>
                        <a:rPr lang="en-US" sz="1400" u="none" strike="noStrike" dirty="0">
                          <a:effectLst/>
                        </a:rPr>
                        <a:t>2</a:t>
                      </a:r>
                      <a:endParaRPr lang="en-US" sz="1400" b="0" i="0" u="none" strike="noStrike" dirty="0">
                        <a:solidFill>
                          <a:srgbClr val="000000"/>
                        </a:solidFill>
                        <a:effectLst/>
                        <a:latin typeface="Calibri"/>
                      </a:endParaRPr>
                    </a:p>
                  </a:txBody>
                  <a:tcPr marL="9525" marR="9525" marT="9525" marB="0" anchor="b"/>
                </a:tc>
                <a:tc>
                  <a:txBody>
                    <a:bodyPr/>
                    <a:lstStyle/>
                    <a:p>
                      <a:pPr algn="ctr" fontAlgn="b"/>
                      <a:r>
                        <a:rPr lang="en-US" sz="1400" u="none" strike="noStrike" dirty="0">
                          <a:effectLst/>
                        </a:rPr>
                        <a:t>15</a:t>
                      </a:r>
                      <a:endParaRPr lang="en-US" sz="1400" b="0" i="0" u="none" strike="noStrike" dirty="0">
                        <a:solidFill>
                          <a:srgbClr val="000000"/>
                        </a:solidFill>
                        <a:effectLst/>
                        <a:latin typeface="Calibri"/>
                      </a:endParaRPr>
                    </a:p>
                  </a:txBody>
                  <a:tcPr marL="9525" marR="9525" marT="9525" marB="0" anchor="b"/>
                </a:tc>
                <a:tc>
                  <a:txBody>
                    <a:bodyPr/>
                    <a:lstStyle/>
                    <a:p>
                      <a:pPr algn="ctr" fontAlgn="b"/>
                      <a:r>
                        <a:rPr lang="en-US" sz="1400" b="0" i="0" u="none" strike="noStrike" dirty="0" smtClean="0">
                          <a:solidFill>
                            <a:srgbClr val="000000"/>
                          </a:solidFill>
                          <a:effectLst/>
                          <a:latin typeface="Calibri"/>
                        </a:rPr>
                        <a:t>10</a:t>
                      </a:r>
                      <a:endParaRPr lang="en-US" sz="1400" b="0" i="0" u="none" strike="noStrike" dirty="0">
                        <a:solidFill>
                          <a:srgbClr val="000000"/>
                        </a:solidFill>
                        <a:effectLst/>
                        <a:latin typeface="Calibri"/>
                      </a:endParaRPr>
                    </a:p>
                  </a:txBody>
                  <a:tcPr marL="9525" marR="9525" marT="9525" marB="0" anchor="b"/>
                </a:tc>
                <a:tc>
                  <a:txBody>
                    <a:bodyPr/>
                    <a:lstStyle/>
                    <a:p>
                      <a:pPr algn="ctr" fontAlgn="b"/>
                      <a:r>
                        <a:rPr lang="en-US" sz="1400" b="0" i="0" u="none" strike="noStrike" dirty="0" smtClean="0">
                          <a:solidFill>
                            <a:srgbClr val="000000"/>
                          </a:solidFill>
                          <a:effectLst/>
                          <a:latin typeface="Calibri"/>
                        </a:rPr>
                        <a:t>1:5</a:t>
                      </a:r>
                      <a:endParaRPr lang="en-US" sz="1400" b="0" i="0" u="none" strike="noStrike" dirty="0">
                        <a:solidFill>
                          <a:srgbClr val="000000"/>
                        </a:solidFill>
                        <a:effectLst/>
                        <a:latin typeface="Calibri"/>
                      </a:endParaRPr>
                    </a:p>
                  </a:txBody>
                  <a:tcPr marL="9525" marR="9525" marT="9525" marB="0" anchor="b"/>
                </a:tc>
              </a:tr>
              <a:tr h="544286">
                <a:tc>
                  <a:txBody>
                    <a:bodyPr/>
                    <a:lstStyle/>
                    <a:p>
                      <a:pPr algn="ctr" fontAlgn="b"/>
                      <a:r>
                        <a:rPr lang="en-US" sz="1400" u="none" strike="noStrike" dirty="0">
                          <a:effectLst/>
                        </a:rPr>
                        <a:t>3</a:t>
                      </a:r>
                      <a:endParaRPr lang="en-US" sz="1400" b="0" i="0" u="none" strike="noStrike" dirty="0">
                        <a:solidFill>
                          <a:srgbClr val="000000"/>
                        </a:solidFill>
                        <a:effectLst/>
                        <a:latin typeface="Calibri"/>
                      </a:endParaRPr>
                    </a:p>
                  </a:txBody>
                  <a:tcPr marL="9525" marR="9525" marT="9525" marB="0" anchor="b"/>
                </a:tc>
                <a:tc>
                  <a:txBody>
                    <a:bodyPr/>
                    <a:lstStyle/>
                    <a:p>
                      <a:pPr algn="ctr" fontAlgn="b"/>
                      <a:r>
                        <a:rPr lang="en-US" sz="1400" u="none" strike="noStrike" dirty="0">
                          <a:effectLst/>
                        </a:rPr>
                        <a:t>10</a:t>
                      </a:r>
                      <a:endParaRPr lang="en-US" sz="1400" b="0" i="0" u="none" strike="noStrike" dirty="0">
                        <a:solidFill>
                          <a:srgbClr val="000000"/>
                        </a:solidFill>
                        <a:effectLst/>
                        <a:latin typeface="Calibri"/>
                      </a:endParaRPr>
                    </a:p>
                  </a:txBody>
                  <a:tcPr marL="9525" marR="9525" marT="9525" marB="0" anchor="b"/>
                </a:tc>
                <a:tc>
                  <a:txBody>
                    <a:bodyPr/>
                    <a:lstStyle/>
                    <a:p>
                      <a:pPr algn="ctr" fontAlgn="b"/>
                      <a:r>
                        <a:rPr lang="en-US" sz="1400" b="0" i="0" u="none" strike="noStrike" dirty="0" smtClean="0">
                          <a:solidFill>
                            <a:srgbClr val="000000"/>
                          </a:solidFill>
                          <a:effectLst/>
                          <a:latin typeface="Calibri"/>
                        </a:rPr>
                        <a:t>10</a:t>
                      </a:r>
                      <a:endParaRPr lang="en-US" sz="1400" b="0" i="0" u="none" strike="noStrike" dirty="0">
                        <a:solidFill>
                          <a:srgbClr val="000000"/>
                        </a:solidFill>
                        <a:effectLst/>
                        <a:latin typeface="Calibri"/>
                      </a:endParaRPr>
                    </a:p>
                  </a:txBody>
                  <a:tcPr marL="9525" marR="9525" marT="9525" marB="0" anchor="b"/>
                </a:tc>
                <a:tc>
                  <a:txBody>
                    <a:bodyPr/>
                    <a:lstStyle/>
                    <a:p>
                      <a:pPr algn="ctr" fontAlgn="b"/>
                      <a:r>
                        <a:rPr lang="en-US" sz="1400" b="0" i="0" u="none" strike="noStrike" dirty="0" smtClean="0">
                          <a:solidFill>
                            <a:srgbClr val="000000"/>
                          </a:solidFill>
                          <a:effectLst/>
                          <a:latin typeface="Calibri"/>
                        </a:rPr>
                        <a:t>1:5</a:t>
                      </a:r>
                      <a:endParaRPr lang="en-US" sz="1400" b="0" i="0" u="none" strike="noStrike" dirty="0">
                        <a:solidFill>
                          <a:srgbClr val="000000"/>
                        </a:solidFill>
                        <a:effectLst/>
                        <a:latin typeface="Calibri"/>
                      </a:endParaRPr>
                    </a:p>
                  </a:txBody>
                  <a:tcPr marL="9525" marR="9525" marT="9525" marB="0" anchor="b"/>
                </a:tc>
              </a:tr>
              <a:tr h="544286">
                <a:tc>
                  <a:txBody>
                    <a:bodyPr/>
                    <a:lstStyle/>
                    <a:p>
                      <a:pPr algn="ctr" fontAlgn="b"/>
                      <a:r>
                        <a:rPr lang="en-US" sz="1400" u="none" strike="noStrike" dirty="0">
                          <a:effectLst/>
                        </a:rPr>
                        <a:t>4</a:t>
                      </a:r>
                      <a:endParaRPr lang="en-US" sz="1400" b="0" i="0" u="none" strike="noStrike" dirty="0">
                        <a:solidFill>
                          <a:srgbClr val="000000"/>
                        </a:solidFill>
                        <a:effectLst/>
                        <a:latin typeface="Calibri"/>
                      </a:endParaRPr>
                    </a:p>
                  </a:txBody>
                  <a:tcPr marL="9525" marR="9525" marT="9525" marB="0" anchor="b"/>
                </a:tc>
                <a:tc>
                  <a:txBody>
                    <a:bodyPr/>
                    <a:lstStyle/>
                    <a:p>
                      <a:pPr algn="ctr" fontAlgn="b"/>
                      <a:r>
                        <a:rPr lang="en-US" sz="1400" u="none" strike="noStrike" dirty="0">
                          <a:effectLst/>
                        </a:rPr>
                        <a:t>5</a:t>
                      </a:r>
                      <a:endParaRPr lang="en-US" sz="1400" b="0" i="0" u="none" strike="noStrike" dirty="0">
                        <a:solidFill>
                          <a:srgbClr val="000000"/>
                        </a:solidFill>
                        <a:effectLst/>
                        <a:latin typeface="Calibri"/>
                      </a:endParaRPr>
                    </a:p>
                  </a:txBody>
                  <a:tcPr marL="9525" marR="9525" marT="9525" marB="0" anchor="b"/>
                </a:tc>
                <a:tc>
                  <a:txBody>
                    <a:bodyPr/>
                    <a:lstStyle/>
                    <a:p>
                      <a:pPr algn="ctr" fontAlgn="b"/>
                      <a:r>
                        <a:rPr lang="en-US" sz="1400" b="0" i="0" u="none" strike="noStrike" dirty="0" smtClean="0">
                          <a:solidFill>
                            <a:srgbClr val="000000"/>
                          </a:solidFill>
                          <a:effectLst/>
                          <a:latin typeface="Calibri"/>
                        </a:rPr>
                        <a:t>10</a:t>
                      </a:r>
                      <a:endParaRPr lang="en-US" sz="1400" b="0" i="0" u="none" strike="noStrike" dirty="0">
                        <a:solidFill>
                          <a:srgbClr val="000000"/>
                        </a:solidFill>
                        <a:effectLst/>
                        <a:latin typeface="Calibri"/>
                      </a:endParaRPr>
                    </a:p>
                  </a:txBody>
                  <a:tcPr marL="9525" marR="9525" marT="9525" marB="0" anchor="b"/>
                </a:tc>
                <a:tc>
                  <a:txBody>
                    <a:bodyPr/>
                    <a:lstStyle/>
                    <a:p>
                      <a:pPr algn="ctr" fontAlgn="b"/>
                      <a:r>
                        <a:rPr lang="en-US" sz="1400" b="0" i="0" u="none" strike="noStrike" dirty="0" smtClean="0">
                          <a:solidFill>
                            <a:srgbClr val="000000"/>
                          </a:solidFill>
                          <a:effectLst/>
                          <a:latin typeface="Calibri"/>
                        </a:rPr>
                        <a:t>1:5</a:t>
                      </a:r>
                      <a:endParaRPr lang="en-US" sz="1400" b="0" i="0" u="none" strike="noStrike" dirty="0">
                        <a:solidFill>
                          <a:srgbClr val="000000"/>
                        </a:solidFill>
                        <a:effectLst/>
                        <a:latin typeface="Calibri"/>
                      </a:endParaRPr>
                    </a:p>
                  </a:txBody>
                  <a:tcPr marL="9525" marR="9525" marT="9525" marB="0" anchor="b"/>
                </a:tc>
              </a:tr>
              <a:tr h="544286">
                <a:tc>
                  <a:txBody>
                    <a:bodyPr/>
                    <a:lstStyle/>
                    <a:p>
                      <a:pPr algn="ctr" fontAlgn="b"/>
                      <a:r>
                        <a:rPr lang="en-US" sz="1400" u="none" strike="noStrike" dirty="0">
                          <a:effectLst/>
                        </a:rPr>
                        <a:t>5</a:t>
                      </a:r>
                      <a:endParaRPr lang="en-US" sz="1400" b="0" i="0" u="none" strike="noStrike" dirty="0">
                        <a:solidFill>
                          <a:srgbClr val="000000"/>
                        </a:solidFill>
                        <a:effectLst/>
                        <a:latin typeface="Calibri"/>
                      </a:endParaRPr>
                    </a:p>
                  </a:txBody>
                  <a:tcPr marL="9525" marR="9525" marT="9525" marB="0" anchor="b"/>
                </a:tc>
                <a:tc>
                  <a:txBody>
                    <a:bodyPr/>
                    <a:lstStyle/>
                    <a:p>
                      <a:pPr algn="ctr" fontAlgn="b"/>
                      <a:r>
                        <a:rPr lang="en-US" sz="1400" u="none" strike="noStrike" dirty="0">
                          <a:effectLst/>
                        </a:rPr>
                        <a:t>0</a:t>
                      </a:r>
                      <a:endParaRPr lang="en-US" sz="1400" b="0" i="0" u="none" strike="noStrike" dirty="0">
                        <a:solidFill>
                          <a:srgbClr val="000000"/>
                        </a:solidFill>
                        <a:effectLst/>
                        <a:latin typeface="Calibri"/>
                      </a:endParaRPr>
                    </a:p>
                  </a:txBody>
                  <a:tcPr marL="9525" marR="9525" marT="9525" marB="0" anchor="b"/>
                </a:tc>
                <a:tc>
                  <a:txBody>
                    <a:bodyPr/>
                    <a:lstStyle/>
                    <a:p>
                      <a:pPr algn="ctr" fontAlgn="b"/>
                      <a:r>
                        <a:rPr lang="en-US" sz="1400" b="0" i="0" u="none" strike="noStrike" dirty="0" smtClean="0">
                          <a:solidFill>
                            <a:srgbClr val="000000"/>
                          </a:solidFill>
                          <a:effectLst/>
                          <a:latin typeface="Calibri"/>
                        </a:rPr>
                        <a:t>10</a:t>
                      </a:r>
                      <a:endParaRPr lang="en-US" sz="1400" b="0" i="0" u="none" strike="noStrike" dirty="0">
                        <a:solidFill>
                          <a:srgbClr val="000000"/>
                        </a:solidFill>
                        <a:effectLst/>
                        <a:latin typeface="Calibri"/>
                      </a:endParaRPr>
                    </a:p>
                  </a:txBody>
                  <a:tcPr marL="9525" marR="9525" marT="9525" marB="0" anchor="b"/>
                </a:tc>
                <a:tc>
                  <a:txBody>
                    <a:bodyPr/>
                    <a:lstStyle/>
                    <a:p>
                      <a:pPr algn="ctr" fontAlgn="b"/>
                      <a:r>
                        <a:rPr lang="en-US" sz="1400" b="0" i="0" u="none" strike="noStrike" dirty="0" smtClean="0">
                          <a:solidFill>
                            <a:srgbClr val="000000"/>
                          </a:solidFill>
                          <a:effectLst/>
                          <a:latin typeface="Calibri"/>
                        </a:rPr>
                        <a:t>1:5</a:t>
                      </a:r>
                      <a:endParaRPr lang="en-US" sz="1400" b="0" i="0" u="none" strike="noStrike" dirty="0">
                        <a:solidFill>
                          <a:srgbClr val="000000"/>
                        </a:solidFill>
                        <a:effectLst/>
                        <a:latin typeface="Calibri"/>
                      </a:endParaRPr>
                    </a:p>
                  </a:txBody>
                  <a:tcPr marL="9525" marR="9525" marT="9525" marB="0" anchor="b"/>
                </a:tc>
              </a:tr>
            </a:tbl>
          </a:graphicData>
        </a:graphic>
      </p:graphicFrame>
      <p:graphicFrame>
        <p:nvGraphicFramePr>
          <p:cNvPr id="7" name="Chart 6"/>
          <p:cNvGraphicFramePr>
            <a:graphicFrameLocks/>
          </p:cNvGraphicFramePr>
          <p:nvPr>
            <p:extLst>
              <p:ext uri="{D42A27DB-BD31-4B8C-83A1-F6EECF244321}">
                <p14:modId xmlns:p14="http://schemas.microsoft.com/office/powerpoint/2010/main" val="2017826735"/>
              </p:ext>
            </p:extLst>
          </p:nvPr>
        </p:nvGraphicFramePr>
        <p:xfrm>
          <a:off x="4114800" y="1447800"/>
          <a:ext cx="4572000" cy="49530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54219529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28600"/>
            <a:ext cx="8686800" cy="762000"/>
          </a:xfrm>
        </p:spPr>
        <p:txBody>
          <a:bodyPr>
            <a:normAutofit/>
          </a:bodyPr>
          <a:lstStyle/>
          <a:p>
            <a:r>
              <a:rPr lang="en-US" dirty="0" smtClean="0"/>
              <a:t>L-shaped </a:t>
            </a:r>
            <a:r>
              <a:rPr lang="en-US" dirty="0" err="1" smtClean="0"/>
              <a:t>isoqunat</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951675951"/>
              </p:ext>
            </p:extLst>
          </p:nvPr>
        </p:nvGraphicFramePr>
        <p:xfrm>
          <a:off x="4038600" y="1447800"/>
          <a:ext cx="4953000" cy="4632325"/>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5" name="Table 4"/>
          <p:cNvGraphicFramePr>
            <a:graphicFrameLocks noGrp="1"/>
          </p:cNvGraphicFramePr>
          <p:nvPr>
            <p:extLst>
              <p:ext uri="{D42A27DB-BD31-4B8C-83A1-F6EECF244321}">
                <p14:modId xmlns:p14="http://schemas.microsoft.com/office/powerpoint/2010/main" val="2809090955"/>
              </p:ext>
            </p:extLst>
          </p:nvPr>
        </p:nvGraphicFramePr>
        <p:xfrm>
          <a:off x="609600" y="1295400"/>
          <a:ext cx="2590800" cy="3810002"/>
        </p:xfrm>
        <a:graphic>
          <a:graphicData uri="http://schemas.openxmlformats.org/drawingml/2006/table">
            <a:tbl>
              <a:tblPr>
                <a:tableStyleId>{5C22544A-7EE6-4342-B048-85BDC9FD1C3A}</a:tableStyleId>
              </a:tblPr>
              <a:tblGrid>
                <a:gridCol w="863600"/>
                <a:gridCol w="863600"/>
                <a:gridCol w="863600"/>
              </a:tblGrid>
              <a:tr h="481484">
                <a:tc>
                  <a:txBody>
                    <a:bodyPr/>
                    <a:lstStyle/>
                    <a:p>
                      <a:pPr algn="ctr" rtl="0" fontAlgn="b"/>
                      <a:r>
                        <a:rPr lang="en-US" sz="1400" u="none" strike="noStrike" dirty="0">
                          <a:effectLst/>
                        </a:rPr>
                        <a:t>Capital</a:t>
                      </a:r>
                      <a:endParaRPr lang="en-US" sz="1400" b="0" i="0" u="none" strike="noStrike" dirty="0">
                        <a:solidFill>
                          <a:srgbClr val="000000"/>
                        </a:solidFill>
                        <a:effectLst/>
                        <a:latin typeface="Franklin Gothic Book"/>
                      </a:endParaRPr>
                    </a:p>
                  </a:txBody>
                  <a:tcPr marL="9525" marR="9525" marT="9525" marB="0" anchor="b"/>
                </a:tc>
                <a:tc>
                  <a:txBody>
                    <a:bodyPr/>
                    <a:lstStyle/>
                    <a:p>
                      <a:pPr algn="ctr" rtl="0" fontAlgn="b"/>
                      <a:r>
                        <a:rPr lang="en-US" sz="1400" u="none" strike="noStrike" dirty="0" err="1">
                          <a:effectLst/>
                        </a:rPr>
                        <a:t>Labour</a:t>
                      </a:r>
                      <a:endParaRPr lang="en-US" sz="1400" b="0" i="0" u="none" strike="noStrike" dirty="0">
                        <a:solidFill>
                          <a:srgbClr val="000000"/>
                        </a:solidFill>
                        <a:effectLst/>
                        <a:latin typeface="Franklin Gothic Book"/>
                      </a:endParaRPr>
                    </a:p>
                  </a:txBody>
                  <a:tcPr marL="9525" marR="9525" marT="9525" marB="0" anchor="b"/>
                </a:tc>
                <a:tc>
                  <a:txBody>
                    <a:bodyPr/>
                    <a:lstStyle/>
                    <a:p>
                      <a:pPr algn="ctr" fontAlgn="b"/>
                      <a:r>
                        <a:rPr lang="en-US" sz="1400" u="none" strike="noStrike" dirty="0">
                          <a:effectLst/>
                        </a:rPr>
                        <a:t>Quantity</a:t>
                      </a:r>
                      <a:endParaRPr lang="en-US" sz="1400" b="0" i="0" u="none" strike="noStrike" dirty="0">
                        <a:solidFill>
                          <a:srgbClr val="000000"/>
                        </a:solidFill>
                        <a:effectLst/>
                        <a:latin typeface="Calibri"/>
                      </a:endParaRPr>
                    </a:p>
                  </a:txBody>
                  <a:tcPr marL="9525" marR="9525" marT="9525" marB="0" anchor="b"/>
                </a:tc>
              </a:tr>
              <a:tr h="481484">
                <a:tc>
                  <a:txBody>
                    <a:bodyPr/>
                    <a:lstStyle/>
                    <a:p>
                      <a:pPr algn="ctr" rtl="0" fontAlgn="b"/>
                      <a:r>
                        <a:rPr lang="en-US" sz="1400" u="none" strike="noStrike">
                          <a:effectLst/>
                        </a:rPr>
                        <a:t>4</a:t>
                      </a:r>
                      <a:endParaRPr lang="en-US" sz="1400" b="0" i="0" u="none" strike="noStrike">
                        <a:solidFill>
                          <a:srgbClr val="000000"/>
                        </a:solidFill>
                        <a:effectLst/>
                        <a:latin typeface="Franklin Gothic Book"/>
                      </a:endParaRPr>
                    </a:p>
                  </a:txBody>
                  <a:tcPr marL="9525" marR="9525" marT="9525" marB="0" anchor="b"/>
                </a:tc>
                <a:tc>
                  <a:txBody>
                    <a:bodyPr/>
                    <a:lstStyle/>
                    <a:p>
                      <a:pPr algn="ctr" rtl="0" fontAlgn="b"/>
                      <a:r>
                        <a:rPr lang="en-US" sz="1400" u="none" strike="noStrike">
                          <a:effectLst/>
                        </a:rPr>
                        <a:t>1</a:t>
                      </a:r>
                      <a:endParaRPr lang="en-US" sz="1400" b="0" i="0" u="none" strike="noStrike">
                        <a:solidFill>
                          <a:srgbClr val="000000"/>
                        </a:solidFill>
                        <a:effectLst/>
                        <a:latin typeface="Franklin Gothic Book"/>
                      </a:endParaRPr>
                    </a:p>
                  </a:txBody>
                  <a:tcPr marL="9525" marR="9525" marT="9525" marB="0" anchor="b"/>
                </a:tc>
                <a:tc>
                  <a:txBody>
                    <a:bodyPr/>
                    <a:lstStyle/>
                    <a:p>
                      <a:pPr algn="ctr" fontAlgn="b"/>
                      <a:r>
                        <a:rPr lang="en-US" sz="1400" u="none" strike="noStrike" dirty="0">
                          <a:effectLst/>
                        </a:rPr>
                        <a:t>10</a:t>
                      </a:r>
                      <a:endParaRPr lang="en-US" sz="1400" b="0" i="0" u="none" strike="noStrike" dirty="0">
                        <a:solidFill>
                          <a:srgbClr val="000000"/>
                        </a:solidFill>
                        <a:effectLst/>
                        <a:latin typeface="Calibri"/>
                      </a:endParaRPr>
                    </a:p>
                  </a:txBody>
                  <a:tcPr marL="9525" marR="9525" marT="9525" marB="0" anchor="b"/>
                </a:tc>
              </a:tr>
              <a:tr h="481484">
                <a:tc>
                  <a:txBody>
                    <a:bodyPr/>
                    <a:lstStyle/>
                    <a:p>
                      <a:pPr algn="ctr" rtl="0" fontAlgn="b"/>
                      <a:r>
                        <a:rPr lang="en-US" sz="1400" u="none" strike="noStrike">
                          <a:effectLst/>
                        </a:rPr>
                        <a:t>3</a:t>
                      </a:r>
                      <a:endParaRPr lang="en-US" sz="1400" b="0" i="0" u="none" strike="noStrike">
                        <a:solidFill>
                          <a:srgbClr val="000000"/>
                        </a:solidFill>
                        <a:effectLst/>
                        <a:latin typeface="Franklin Gothic Book"/>
                      </a:endParaRPr>
                    </a:p>
                  </a:txBody>
                  <a:tcPr marL="9525" marR="9525" marT="9525" marB="0" anchor="b"/>
                </a:tc>
                <a:tc>
                  <a:txBody>
                    <a:bodyPr/>
                    <a:lstStyle/>
                    <a:p>
                      <a:pPr algn="ctr" rtl="0" fontAlgn="b"/>
                      <a:r>
                        <a:rPr lang="en-US" sz="1400" u="none" strike="noStrike">
                          <a:effectLst/>
                        </a:rPr>
                        <a:t>1</a:t>
                      </a:r>
                      <a:endParaRPr lang="en-US" sz="1400" b="0" i="0" u="none" strike="noStrike">
                        <a:solidFill>
                          <a:srgbClr val="000000"/>
                        </a:solidFill>
                        <a:effectLst/>
                        <a:latin typeface="Franklin Gothic Book"/>
                      </a:endParaRPr>
                    </a:p>
                  </a:txBody>
                  <a:tcPr marL="9525" marR="9525" marT="9525" marB="0" anchor="b"/>
                </a:tc>
                <a:tc>
                  <a:txBody>
                    <a:bodyPr/>
                    <a:lstStyle/>
                    <a:p>
                      <a:pPr algn="ctr" fontAlgn="b"/>
                      <a:r>
                        <a:rPr lang="en-US" sz="1400" u="none" strike="noStrike" dirty="0">
                          <a:effectLst/>
                        </a:rPr>
                        <a:t>10</a:t>
                      </a:r>
                      <a:endParaRPr lang="en-US" sz="1400" b="0" i="0" u="none" strike="noStrike" dirty="0">
                        <a:solidFill>
                          <a:srgbClr val="000000"/>
                        </a:solidFill>
                        <a:effectLst/>
                        <a:latin typeface="Calibri"/>
                      </a:endParaRPr>
                    </a:p>
                  </a:txBody>
                  <a:tcPr marL="9525" marR="9525" marT="9525" marB="0" anchor="b"/>
                </a:tc>
              </a:tr>
              <a:tr h="481484">
                <a:tc>
                  <a:txBody>
                    <a:bodyPr/>
                    <a:lstStyle/>
                    <a:p>
                      <a:pPr algn="ctr" rtl="0" fontAlgn="b"/>
                      <a:r>
                        <a:rPr lang="en-US" sz="1400" u="none" strike="noStrike">
                          <a:effectLst/>
                        </a:rPr>
                        <a:t>2</a:t>
                      </a:r>
                      <a:endParaRPr lang="en-US" sz="1400" b="0" i="0" u="none" strike="noStrike">
                        <a:solidFill>
                          <a:srgbClr val="000000"/>
                        </a:solidFill>
                        <a:effectLst/>
                        <a:latin typeface="Franklin Gothic Book"/>
                      </a:endParaRPr>
                    </a:p>
                  </a:txBody>
                  <a:tcPr marL="9525" marR="9525" marT="9525" marB="0" anchor="b"/>
                </a:tc>
                <a:tc>
                  <a:txBody>
                    <a:bodyPr/>
                    <a:lstStyle/>
                    <a:p>
                      <a:pPr algn="ctr" rtl="0" fontAlgn="b"/>
                      <a:r>
                        <a:rPr lang="en-US" sz="1400" u="none" strike="noStrike">
                          <a:effectLst/>
                        </a:rPr>
                        <a:t>1</a:t>
                      </a:r>
                      <a:endParaRPr lang="en-US" sz="1400" b="0" i="0" u="none" strike="noStrike">
                        <a:solidFill>
                          <a:srgbClr val="000000"/>
                        </a:solidFill>
                        <a:effectLst/>
                        <a:latin typeface="Franklin Gothic Book"/>
                      </a:endParaRPr>
                    </a:p>
                  </a:txBody>
                  <a:tcPr marL="9525" marR="9525" marT="9525" marB="0" anchor="b"/>
                </a:tc>
                <a:tc>
                  <a:txBody>
                    <a:bodyPr/>
                    <a:lstStyle/>
                    <a:p>
                      <a:pPr algn="ctr" fontAlgn="b"/>
                      <a:r>
                        <a:rPr lang="en-US" sz="1400" u="none" strike="noStrike" dirty="0">
                          <a:effectLst/>
                        </a:rPr>
                        <a:t>10</a:t>
                      </a:r>
                      <a:endParaRPr lang="en-US" sz="1400" b="0" i="0" u="none" strike="noStrike" dirty="0">
                        <a:solidFill>
                          <a:srgbClr val="000000"/>
                        </a:solidFill>
                        <a:effectLst/>
                        <a:latin typeface="Calibri"/>
                      </a:endParaRPr>
                    </a:p>
                  </a:txBody>
                  <a:tcPr marL="9525" marR="9525" marT="9525" marB="0" anchor="b"/>
                </a:tc>
              </a:tr>
              <a:tr h="481484">
                <a:tc>
                  <a:txBody>
                    <a:bodyPr/>
                    <a:lstStyle/>
                    <a:p>
                      <a:pPr algn="ctr" rtl="0" fontAlgn="b"/>
                      <a:r>
                        <a:rPr lang="en-US" sz="1400" u="none" strike="noStrike">
                          <a:effectLst/>
                        </a:rPr>
                        <a:t>1</a:t>
                      </a:r>
                      <a:endParaRPr lang="en-US" sz="1400" b="0" i="0" u="none" strike="noStrike">
                        <a:solidFill>
                          <a:srgbClr val="000000"/>
                        </a:solidFill>
                        <a:effectLst/>
                        <a:latin typeface="Franklin Gothic Book"/>
                      </a:endParaRPr>
                    </a:p>
                  </a:txBody>
                  <a:tcPr marL="9525" marR="9525" marT="9525" marB="0" anchor="b"/>
                </a:tc>
                <a:tc>
                  <a:txBody>
                    <a:bodyPr/>
                    <a:lstStyle/>
                    <a:p>
                      <a:pPr algn="ctr" rtl="0" fontAlgn="b"/>
                      <a:r>
                        <a:rPr lang="en-US" sz="1400" u="none" strike="noStrike">
                          <a:effectLst/>
                        </a:rPr>
                        <a:t>1</a:t>
                      </a:r>
                      <a:endParaRPr lang="en-US" sz="1400" b="0" i="0" u="none" strike="noStrike">
                        <a:solidFill>
                          <a:srgbClr val="000000"/>
                        </a:solidFill>
                        <a:effectLst/>
                        <a:latin typeface="Franklin Gothic Book"/>
                      </a:endParaRPr>
                    </a:p>
                  </a:txBody>
                  <a:tcPr marL="9525" marR="9525" marT="9525" marB="0" anchor="b"/>
                </a:tc>
                <a:tc>
                  <a:txBody>
                    <a:bodyPr/>
                    <a:lstStyle/>
                    <a:p>
                      <a:pPr algn="ctr" fontAlgn="b"/>
                      <a:r>
                        <a:rPr lang="en-US" sz="1400" u="none" strike="noStrike" dirty="0">
                          <a:effectLst/>
                        </a:rPr>
                        <a:t>10</a:t>
                      </a:r>
                      <a:endParaRPr lang="en-US" sz="1400" b="0" i="0" u="none" strike="noStrike" dirty="0">
                        <a:solidFill>
                          <a:srgbClr val="000000"/>
                        </a:solidFill>
                        <a:effectLst/>
                        <a:latin typeface="Calibri"/>
                      </a:endParaRPr>
                    </a:p>
                  </a:txBody>
                  <a:tcPr marL="9525" marR="9525" marT="9525" marB="0" anchor="b"/>
                </a:tc>
              </a:tr>
              <a:tr h="481484">
                <a:tc>
                  <a:txBody>
                    <a:bodyPr/>
                    <a:lstStyle/>
                    <a:p>
                      <a:pPr algn="ctr" rtl="0" fontAlgn="b"/>
                      <a:r>
                        <a:rPr lang="en-US" sz="1400" u="none" strike="noStrike">
                          <a:effectLst/>
                        </a:rPr>
                        <a:t>1</a:t>
                      </a:r>
                      <a:endParaRPr lang="en-US" sz="1400" b="0" i="0" u="none" strike="noStrike">
                        <a:solidFill>
                          <a:srgbClr val="000000"/>
                        </a:solidFill>
                        <a:effectLst/>
                        <a:latin typeface="Franklin Gothic Book"/>
                      </a:endParaRPr>
                    </a:p>
                  </a:txBody>
                  <a:tcPr marL="9525" marR="9525" marT="9525" marB="0" anchor="b"/>
                </a:tc>
                <a:tc>
                  <a:txBody>
                    <a:bodyPr/>
                    <a:lstStyle/>
                    <a:p>
                      <a:pPr algn="ctr" rtl="0" fontAlgn="b"/>
                      <a:r>
                        <a:rPr lang="en-US" sz="1400" u="none" strike="noStrike">
                          <a:effectLst/>
                        </a:rPr>
                        <a:t>2</a:t>
                      </a:r>
                      <a:endParaRPr lang="en-US" sz="1400" b="0" i="0" u="none" strike="noStrike">
                        <a:solidFill>
                          <a:srgbClr val="000000"/>
                        </a:solidFill>
                        <a:effectLst/>
                        <a:latin typeface="Franklin Gothic Book"/>
                      </a:endParaRPr>
                    </a:p>
                  </a:txBody>
                  <a:tcPr marL="9525" marR="9525" marT="9525" marB="0" anchor="b"/>
                </a:tc>
                <a:tc>
                  <a:txBody>
                    <a:bodyPr/>
                    <a:lstStyle/>
                    <a:p>
                      <a:pPr algn="ctr" fontAlgn="b"/>
                      <a:r>
                        <a:rPr lang="en-US" sz="1400" u="none" strike="noStrike" dirty="0">
                          <a:effectLst/>
                        </a:rPr>
                        <a:t>10</a:t>
                      </a:r>
                      <a:endParaRPr lang="en-US" sz="1400" b="0" i="0" u="none" strike="noStrike" dirty="0">
                        <a:solidFill>
                          <a:srgbClr val="000000"/>
                        </a:solidFill>
                        <a:effectLst/>
                        <a:latin typeface="Calibri"/>
                      </a:endParaRPr>
                    </a:p>
                  </a:txBody>
                  <a:tcPr marL="9525" marR="9525" marT="9525" marB="0" anchor="b"/>
                </a:tc>
              </a:tr>
              <a:tr h="460549">
                <a:tc>
                  <a:txBody>
                    <a:bodyPr/>
                    <a:lstStyle/>
                    <a:p>
                      <a:pPr algn="ctr" rtl="0" fontAlgn="b"/>
                      <a:r>
                        <a:rPr lang="en-US" sz="1400" u="none" strike="noStrike">
                          <a:effectLst/>
                        </a:rPr>
                        <a:t>1</a:t>
                      </a:r>
                      <a:endParaRPr lang="en-US" sz="1400" b="0" i="0" u="none" strike="noStrike">
                        <a:solidFill>
                          <a:srgbClr val="000000"/>
                        </a:solidFill>
                        <a:effectLst/>
                        <a:latin typeface="Franklin Gothic Book"/>
                      </a:endParaRPr>
                    </a:p>
                  </a:txBody>
                  <a:tcPr marL="9525" marR="9525" marT="9525" marB="0" anchor="b"/>
                </a:tc>
                <a:tc>
                  <a:txBody>
                    <a:bodyPr/>
                    <a:lstStyle/>
                    <a:p>
                      <a:pPr algn="ctr" rtl="0" fontAlgn="b"/>
                      <a:r>
                        <a:rPr lang="en-US" sz="1400" u="none" strike="noStrike">
                          <a:effectLst/>
                        </a:rPr>
                        <a:t>3</a:t>
                      </a:r>
                      <a:endParaRPr lang="en-US" sz="1400" b="0" i="0" u="none" strike="noStrike">
                        <a:solidFill>
                          <a:srgbClr val="000000"/>
                        </a:solidFill>
                        <a:effectLst/>
                        <a:latin typeface="Franklin Gothic Book"/>
                      </a:endParaRPr>
                    </a:p>
                  </a:txBody>
                  <a:tcPr marL="9525" marR="9525" marT="9525" marB="0" anchor="b"/>
                </a:tc>
                <a:tc>
                  <a:txBody>
                    <a:bodyPr/>
                    <a:lstStyle/>
                    <a:p>
                      <a:pPr algn="ctr" fontAlgn="b"/>
                      <a:r>
                        <a:rPr lang="en-US" sz="1400" u="none" strike="noStrike" dirty="0">
                          <a:effectLst/>
                        </a:rPr>
                        <a:t>10</a:t>
                      </a:r>
                      <a:endParaRPr lang="en-US" sz="1400" b="0" i="0" u="none" strike="noStrike" dirty="0">
                        <a:solidFill>
                          <a:srgbClr val="000000"/>
                        </a:solidFill>
                        <a:effectLst/>
                        <a:latin typeface="Calibri"/>
                      </a:endParaRPr>
                    </a:p>
                  </a:txBody>
                  <a:tcPr marL="9525" marR="9525" marT="9525" marB="0" anchor="b"/>
                </a:tc>
              </a:tr>
              <a:tr h="460549">
                <a:tc>
                  <a:txBody>
                    <a:bodyPr/>
                    <a:lstStyle/>
                    <a:p>
                      <a:pPr algn="ctr" rtl="0" fontAlgn="b"/>
                      <a:r>
                        <a:rPr lang="en-US" sz="1400" u="none" strike="noStrike">
                          <a:effectLst/>
                        </a:rPr>
                        <a:t>1</a:t>
                      </a:r>
                      <a:endParaRPr lang="en-US" sz="1400" b="0" i="0" u="none" strike="noStrike">
                        <a:solidFill>
                          <a:srgbClr val="000000"/>
                        </a:solidFill>
                        <a:effectLst/>
                        <a:latin typeface="Franklin Gothic Book"/>
                      </a:endParaRPr>
                    </a:p>
                  </a:txBody>
                  <a:tcPr marL="9525" marR="9525" marT="9525" marB="0" anchor="b"/>
                </a:tc>
                <a:tc>
                  <a:txBody>
                    <a:bodyPr/>
                    <a:lstStyle/>
                    <a:p>
                      <a:pPr algn="ctr" rtl="0" fontAlgn="b"/>
                      <a:r>
                        <a:rPr lang="en-US" sz="1400" u="none" strike="noStrike">
                          <a:effectLst/>
                        </a:rPr>
                        <a:t>4</a:t>
                      </a:r>
                      <a:endParaRPr lang="en-US" sz="1400" b="0" i="0" u="none" strike="noStrike">
                        <a:solidFill>
                          <a:srgbClr val="000000"/>
                        </a:solidFill>
                        <a:effectLst/>
                        <a:latin typeface="Franklin Gothic Book"/>
                      </a:endParaRPr>
                    </a:p>
                  </a:txBody>
                  <a:tcPr marL="9525" marR="9525" marT="9525" marB="0" anchor="b"/>
                </a:tc>
                <a:tc>
                  <a:txBody>
                    <a:bodyPr/>
                    <a:lstStyle/>
                    <a:p>
                      <a:pPr algn="ctr" fontAlgn="b"/>
                      <a:r>
                        <a:rPr lang="en-US" sz="1400" u="none" strike="noStrike" dirty="0">
                          <a:effectLst/>
                        </a:rPr>
                        <a:t>10</a:t>
                      </a:r>
                      <a:endParaRPr lang="en-US" sz="1400" b="0" i="0" u="none" strike="noStrike" dirty="0">
                        <a:solidFill>
                          <a:srgbClr val="000000"/>
                        </a:solidFill>
                        <a:effectLst/>
                        <a:latin typeface="Calibri"/>
                      </a:endParaRPr>
                    </a:p>
                  </a:txBody>
                  <a:tcPr marL="9525" marR="9525" marT="9525" marB="0" anchor="b"/>
                </a:tc>
              </a:tr>
            </a:tbl>
          </a:graphicData>
        </a:graphic>
      </p:graphicFrame>
    </p:spTree>
    <p:extLst>
      <p:ext uri="{BB962C8B-B14F-4D97-AF65-F5344CB8AC3E}">
        <p14:creationId xmlns:p14="http://schemas.microsoft.com/office/powerpoint/2010/main" val="99284560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487362"/>
          </a:xfrm>
        </p:spPr>
        <p:txBody>
          <a:bodyPr>
            <a:normAutofit fontScale="90000"/>
          </a:bodyPr>
          <a:lstStyle/>
          <a:p>
            <a:pPr algn="l"/>
            <a:r>
              <a:rPr lang="en-US" b="1" dirty="0" err="1" smtClean="0"/>
              <a:t>Iso</a:t>
            </a:r>
            <a:r>
              <a:rPr lang="en-US" b="1" dirty="0" smtClean="0"/>
              <a:t>-cost line:</a:t>
            </a:r>
            <a:endParaRPr lang="en-US" b="1" dirty="0"/>
          </a:p>
        </p:txBody>
      </p:sp>
      <p:sp>
        <p:nvSpPr>
          <p:cNvPr id="3" name="Content Placeholder 2"/>
          <p:cNvSpPr>
            <a:spLocks noGrp="1"/>
          </p:cNvSpPr>
          <p:nvPr>
            <p:ph idx="1"/>
          </p:nvPr>
        </p:nvSpPr>
        <p:spPr>
          <a:xfrm>
            <a:off x="457200" y="762000"/>
            <a:ext cx="8458200" cy="5943600"/>
          </a:xfrm>
        </p:spPr>
        <p:txBody>
          <a:bodyPr>
            <a:normAutofit fontScale="92500" lnSpcReduction="20000"/>
          </a:bodyPr>
          <a:lstStyle/>
          <a:p>
            <a:r>
              <a:rPr lang="en-US" dirty="0" smtClean="0"/>
              <a:t>It is the locus of various combinations of inputs along which a producer makes same level of expenditure.</a:t>
            </a:r>
          </a:p>
          <a:p>
            <a:r>
              <a:rPr lang="en-US" dirty="0" smtClean="0"/>
              <a:t>It represents the budget constraint of the producer</a:t>
            </a:r>
          </a:p>
          <a:p>
            <a:r>
              <a:rPr lang="en-US" dirty="0" smtClean="0"/>
              <a:t>It shows the various combinations of two factor inputs that can be hired by the producer with his/her given total investment expenditure.</a:t>
            </a:r>
          </a:p>
          <a:p>
            <a:pPr marL="0" indent="0">
              <a:buNone/>
            </a:pPr>
            <a:endParaRPr lang="en-US" dirty="0" smtClean="0"/>
          </a:p>
          <a:p>
            <a:pPr marL="0" indent="0">
              <a:buNone/>
            </a:pPr>
            <a:r>
              <a:rPr lang="en-US" sz="2800" dirty="0" smtClean="0"/>
              <a:t>C = </a:t>
            </a:r>
            <a:r>
              <a:rPr lang="en-US" sz="2800" dirty="0" err="1" smtClean="0"/>
              <a:t>wL</a:t>
            </a:r>
            <a:r>
              <a:rPr lang="en-US" sz="2800" dirty="0" smtClean="0"/>
              <a:t> + </a:t>
            </a:r>
            <a:r>
              <a:rPr lang="en-US" sz="2800" dirty="0" err="1" smtClean="0"/>
              <a:t>rK</a:t>
            </a:r>
            <a:r>
              <a:rPr lang="en-US" sz="2800" dirty="0" smtClean="0"/>
              <a:t> ……. i)            </a:t>
            </a:r>
            <a:r>
              <a:rPr lang="en-US" sz="2800" dirty="0" err="1" smtClean="0"/>
              <a:t>Iso</a:t>
            </a:r>
            <a:r>
              <a:rPr lang="en-US" sz="2800" dirty="0"/>
              <a:t>-</a:t>
            </a:r>
            <a:r>
              <a:rPr lang="en-US" sz="2800" dirty="0" smtClean="0"/>
              <a:t>cost line equation</a:t>
            </a:r>
          </a:p>
          <a:p>
            <a:pPr marL="0" indent="0">
              <a:buNone/>
            </a:pPr>
            <a:endParaRPr lang="en-US" sz="2800" dirty="0" smtClean="0"/>
          </a:p>
          <a:p>
            <a:pPr marL="0" indent="0">
              <a:buNone/>
            </a:pPr>
            <a:r>
              <a:rPr lang="en-US" sz="2800" dirty="0" smtClean="0"/>
              <a:t>  where C = total cost/ investment expenditure</a:t>
            </a:r>
          </a:p>
          <a:p>
            <a:pPr marL="0" indent="0">
              <a:buNone/>
            </a:pPr>
            <a:r>
              <a:rPr lang="en-US" sz="2800" dirty="0" smtClean="0"/>
              <a:t>w= wage rate, L = unit of labor, r= rate of interest, K = unit of capital</a:t>
            </a:r>
            <a:endParaRPr lang="en-US" sz="2800" dirty="0"/>
          </a:p>
        </p:txBody>
      </p:sp>
    </p:spTree>
    <p:extLst>
      <p:ext uri="{BB962C8B-B14F-4D97-AF65-F5344CB8AC3E}">
        <p14:creationId xmlns:p14="http://schemas.microsoft.com/office/powerpoint/2010/main" val="71740815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28600"/>
            <a:ext cx="8229600" cy="6324600"/>
          </a:xfrm>
        </p:spPr>
        <p:txBody>
          <a:bodyPr/>
          <a:lstStyle/>
          <a:p>
            <a:r>
              <a:rPr lang="en-US" sz="2400" dirty="0" err="1" smtClean="0"/>
              <a:t>Cont</a:t>
            </a:r>
            <a:r>
              <a:rPr lang="en-US" sz="2400" dirty="0" smtClean="0"/>
              <a:t>……</a:t>
            </a:r>
          </a:p>
          <a:p>
            <a:pPr marL="0" indent="0">
              <a:buNone/>
            </a:pPr>
            <a:r>
              <a:rPr lang="en-US" sz="2000" dirty="0" smtClean="0"/>
              <a:t>Let C = Rs100. </a:t>
            </a:r>
            <a:r>
              <a:rPr lang="en-US" sz="2000" dirty="0"/>
              <a:t> </a:t>
            </a:r>
            <a:r>
              <a:rPr lang="en-US" sz="2000" dirty="0" smtClean="0"/>
              <a:t>w= Rs10, and r =Rs20 then </a:t>
            </a:r>
            <a:r>
              <a:rPr lang="en-US" sz="2000" dirty="0" err="1" smtClean="0"/>
              <a:t>Iso</a:t>
            </a:r>
            <a:r>
              <a:rPr lang="en-US" sz="2000" dirty="0" smtClean="0"/>
              <a:t>-cost line is drawn as  100=10L+20K</a:t>
            </a:r>
          </a:p>
          <a:p>
            <a:pPr marL="0" indent="0">
              <a:buNone/>
            </a:pPr>
            <a:r>
              <a:rPr lang="en-US" sz="2000" dirty="0" smtClean="0"/>
              <a:t>C=</a:t>
            </a:r>
            <a:r>
              <a:rPr lang="en-US" sz="2000" dirty="0" err="1" smtClean="0"/>
              <a:t>wL+rK</a:t>
            </a:r>
            <a:endParaRPr lang="en-US" sz="2000" dirty="0" smtClean="0"/>
          </a:p>
          <a:p>
            <a:pPr marL="0" indent="0">
              <a:buNone/>
            </a:pPr>
            <a:r>
              <a:rPr lang="en-US" sz="2000" dirty="0" smtClean="0"/>
              <a:t>when L = 0, K= C/r   = 100/20 = 5 a point of </a:t>
            </a:r>
            <a:r>
              <a:rPr lang="en-US" sz="2000" dirty="0" err="1" smtClean="0"/>
              <a:t>Iso</a:t>
            </a:r>
            <a:r>
              <a:rPr lang="en-US" sz="2000" dirty="0" smtClean="0"/>
              <a:t>-cost line</a:t>
            </a:r>
          </a:p>
          <a:p>
            <a:pPr marL="0" indent="0">
              <a:buNone/>
            </a:pPr>
            <a:r>
              <a:rPr lang="en-US" sz="2000" dirty="0" smtClean="0"/>
              <a:t>When K=0, L=C/w  = 100/10= 10 another point of </a:t>
            </a:r>
            <a:r>
              <a:rPr lang="en-US" sz="2000" dirty="0" err="1" smtClean="0"/>
              <a:t>Iso</a:t>
            </a:r>
            <a:r>
              <a:rPr lang="en-US" sz="2000" dirty="0" smtClean="0"/>
              <a:t>-cost, then</a:t>
            </a:r>
          </a:p>
          <a:p>
            <a:pPr marL="0" indent="0">
              <a:buNone/>
            </a:pPr>
            <a:endParaRPr lang="en-US" sz="2000" dirty="0" smtClean="0"/>
          </a:p>
          <a:p>
            <a:pPr marL="0" indent="0">
              <a:buNone/>
            </a:pPr>
            <a:r>
              <a:rPr lang="en-US" sz="2000" dirty="0" smtClean="0"/>
              <a:t>Slope of </a:t>
            </a:r>
            <a:r>
              <a:rPr lang="en-US" sz="2000" dirty="0" err="1" smtClean="0"/>
              <a:t>iso</a:t>
            </a:r>
            <a:r>
              <a:rPr lang="en-US" sz="2000" dirty="0" smtClean="0"/>
              <a:t>-cost is</a:t>
            </a:r>
          </a:p>
          <a:p>
            <a:pPr marL="0" indent="0">
              <a:buNone/>
            </a:pPr>
            <a:r>
              <a:rPr lang="en-US" sz="2000" dirty="0" err="1" smtClean="0"/>
              <a:t>dK</a:t>
            </a:r>
            <a:r>
              <a:rPr lang="en-US" sz="2000" dirty="0" smtClean="0"/>
              <a:t>/</a:t>
            </a:r>
            <a:r>
              <a:rPr lang="en-US" sz="2000" dirty="0" err="1" smtClean="0"/>
              <a:t>dL</a:t>
            </a:r>
            <a:r>
              <a:rPr lang="en-US" sz="2000" dirty="0" smtClean="0"/>
              <a:t>= - w/r</a:t>
            </a:r>
          </a:p>
          <a:p>
            <a:pPr marL="0" indent="0">
              <a:buNone/>
            </a:pPr>
            <a:r>
              <a:rPr lang="en-US" sz="2000" dirty="0" smtClean="0"/>
              <a:t>C=</a:t>
            </a:r>
            <a:r>
              <a:rPr lang="en-US" sz="2000" dirty="0" err="1" smtClean="0"/>
              <a:t>wL+rK</a:t>
            </a:r>
            <a:endParaRPr lang="en-US" sz="2000" dirty="0"/>
          </a:p>
        </p:txBody>
      </p:sp>
      <p:cxnSp>
        <p:nvCxnSpPr>
          <p:cNvPr id="5" name="Straight Arrow Connector 4"/>
          <p:cNvCxnSpPr/>
          <p:nvPr/>
        </p:nvCxnSpPr>
        <p:spPr>
          <a:xfrm>
            <a:off x="3913909" y="3138055"/>
            <a:ext cx="0" cy="3124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3962400" y="6262255"/>
            <a:ext cx="4191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3913909" y="3429000"/>
            <a:ext cx="1981200" cy="2819400"/>
          </a:xfrm>
          <a:prstGeom prst="line">
            <a:avLst/>
          </a:prstGeom>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3540623" y="2771093"/>
            <a:ext cx="671979" cy="369332"/>
          </a:xfrm>
          <a:prstGeom prst="rect">
            <a:avLst/>
          </a:prstGeom>
          <a:noFill/>
        </p:spPr>
        <p:txBody>
          <a:bodyPr wrap="none" rtlCol="0">
            <a:spAutoFit/>
          </a:bodyPr>
          <a:lstStyle/>
          <a:p>
            <a:r>
              <a:rPr lang="en-US" dirty="0" smtClean="0"/>
              <a:t>labor</a:t>
            </a:r>
            <a:endParaRPr lang="en-US" dirty="0"/>
          </a:p>
        </p:txBody>
      </p:sp>
      <p:sp>
        <p:nvSpPr>
          <p:cNvPr id="11" name="TextBox 10"/>
          <p:cNvSpPr txBox="1"/>
          <p:nvPr/>
        </p:nvSpPr>
        <p:spPr>
          <a:xfrm>
            <a:off x="3725770" y="6077589"/>
            <a:ext cx="301686" cy="369332"/>
          </a:xfrm>
          <a:prstGeom prst="rect">
            <a:avLst/>
          </a:prstGeom>
          <a:noFill/>
        </p:spPr>
        <p:txBody>
          <a:bodyPr wrap="none" rtlCol="0">
            <a:spAutoFit/>
          </a:bodyPr>
          <a:lstStyle/>
          <a:p>
            <a:r>
              <a:rPr lang="en-US" dirty="0"/>
              <a:t>0</a:t>
            </a:r>
          </a:p>
        </p:txBody>
      </p:sp>
      <p:sp>
        <p:nvSpPr>
          <p:cNvPr id="12" name="TextBox 11"/>
          <p:cNvSpPr txBox="1"/>
          <p:nvPr/>
        </p:nvSpPr>
        <p:spPr>
          <a:xfrm>
            <a:off x="5744266" y="6248400"/>
            <a:ext cx="301686" cy="369332"/>
          </a:xfrm>
          <a:prstGeom prst="rect">
            <a:avLst/>
          </a:prstGeom>
          <a:noFill/>
        </p:spPr>
        <p:txBody>
          <a:bodyPr wrap="none" rtlCol="0">
            <a:spAutoFit/>
          </a:bodyPr>
          <a:lstStyle/>
          <a:p>
            <a:r>
              <a:rPr lang="en-US" dirty="0" smtClean="0"/>
              <a:t>5</a:t>
            </a:r>
            <a:endParaRPr lang="en-US" dirty="0"/>
          </a:p>
        </p:txBody>
      </p:sp>
      <p:sp>
        <p:nvSpPr>
          <p:cNvPr id="13" name="TextBox 12"/>
          <p:cNvSpPr txBox="1"/>
          <p:nvPr/>
        </p:nvSpPr>
        <p:spPr>
          <a:xfrm>
            <a:off x="3457909" y="3308866"/>
            <a:ext cx="418704" cy="369332"/>
          </a:xfrm>
          <a:prstGeom prst="rect">
            <a:avLst/>
          </a:prstGeom>
          <a:noFill/>
        </p:spPr>
        <p:txBody>
          <a:bodyPr wrap="none" rtlCol="0">
            <a:spAutoFit/>
          </a:bodyPr>
          <a:lstStyle/>
          <a:p>
            <a:r>
              <a:rPr lang="en-US" dirty="0" smtClean="0"/>
              <a:t>10</a:t>
            </a:r>
            <a:endParaRPr lang="en-US" dirty="0"/>
          </a:p>
        </p:txBody>
      </p:sp>
      <p:sp>
        <p:nvSpPr>
          <p:cNvPr id="14" name="TextBox 13"/>
          <p:cNvSpPr txBox="1"/>
          <p:nvPr/>
        </p:nvSpPr>
        <p:spPr>
          <a:xfrm>
            <a:off x="7239000" y="6236916"/>
            <a:ext cx="803490" cy="369332"/>
          </a:xfrm>
          <a:prstGeom prst="rect">
            <a:avLst/>
          </a:prstGeom>
          <a:noFill/>
        </p:spPr>
        <p:txBody>
          <a:bodyPr wrap="none" rtlCol="0">
            <a:spAutoFit/>
          </a:bodyPr>
          <a:lstStyle/>
          <a:p>
            <a:r>
              <a:rPr lang="en-US" dirty="0" smtClean="0"/>
              <a:t>capital</a:t>
            </a:r>
            <a:endParaRPr lang="en-US" dirty="0"/>
          </a:p>
        </p:txBody>
      </p:sp>
    </p:spTree>
    <p:extLst>
      <p:ext uri="{BB962C8B-B14F-4D97-AF65-F5344CB8AC3E}">
        <p14:creationId xmlns:p14="http://schemas.microsoft.com/office/powerpoint/2010/main" val="213893805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28600"/>
            <a:ext cx="8229600" cy="6172200"/>
          </a:xfrm>
        </p:spPr>
        <p:txBody>
          <a:bodyPr>
            <a:normAutofit/>
          </a:bodyPr>
          <a:lstStyle/>
          <a:p>
            <a:pPr marL="0" indent="0">
              <a:buNone/>
            </a:pPr>
            <a:r>
              <a:rPr lang="en-US" sz="2400" dirty="0" err="1" smtClean="0"/>
              <a:t>Cont</a:t>
            </a:r>
            <a:r>
              <a:rPr lang="en-US" sz="2400" dirty="0" smtClean="0"/>
              <a:t>…..</a:t>
            </a:r>
          </a:p>
          <a:p>
            <a:pPr marL="0" indent="0">
              <a:buNone/>
            </a:pPr>
            <a:r>
              <a:rPr lang="en-US" sz="2800" dirty="0" smtClean="0"/>
              <a:t>Causes of shift in </a:t>
            </a:r>
            <a:r>
              <a:rPr lang="en-US" sz="2800" dirty="0" err="1" smtClean="0"/>
              <a:t>Iso</a:t>
            </a:r>
            <a:r>
              <a:rPr lang="en-US" sz="2800" dirty="0" smtClean="0"/>
              <a:t>-cost line</a:t>
            </a:r>
          </a:p>
          <a:p>
            <a:pPr marL="514350" indent="-514350">
              <a:buAutoNum type="alphaLcParenR"/>
            </a:pPr>
            <a:r>
              <a:rPr lang="en-US" sz="2800" dirty="0" smtClean="0"/>
              <a:t>Change in total cost/ total investment expenditure</a:t>
            </a:r>
          </a:p>
          <a:p>
            <a:pPr marL="571500" indent="-571500">
              <a:buFont typeface="+mj-lt"/>
              <a:buAutoNum type="romanUcPeriod"/>
            </a:pPr>
            <a:r>
              <a:rPr lang="en-US" sz="2800" dirty="0" smtClean="0"/>
              <a:t>When total cost increase it shift rightward</a:t>
            </a:r>
          </a:p>
          <a:p>
            <a:pPr marL="571500" indent="-571500">
              <a:buFont typeface="+mj-lt"/>
              <a:buAutoNum type="romanUcPeriod"/>
            </a:pPr>
            <a:r>
              <a:rPr lang="en-US" sz="2800" dirty="0" smtClean="0"/>
              <a:t>When total cost decrease it shift leftward</a:t>
            </a:r>
          </a:p>
          <a:p>
            <a:pPr marL="0" indent="0">
              <a:buNone/>
            </a:pPr>
            <a:endParaRPr lang="en-US" sz="2800" dirty="0" smtClean="0"/>
          </a:p>
          <a:p>
            <a:pPr marL="0" indent="0">
              <a:buNone/>
            </a:pPr>
            <a:r>
              <a:rPr lang="en-US" sz="2800" dirty="0" smtClean="0"/>
              <a:t>b) Change in input prices</a:t>
            </a:r>
          </a:p>
          <a:p>
            <a:pPr marL="571500" indent="-571500">
              <a:buAutoNum type="romanLcPeriod"/>
            </a:pPr>
            <a:r>
              <a:rPr lang="en-US" sz="2800" dirty="0" smtClean="0"/>
              <a:t>If price of the inputs decreased it shift rightwards</a:t>
            </a:r>
          </a:p>
          <a:p>
            <a:pPr marL="571500" indent="-571500">
              <a:buAutoNum type="romanLcPeriod"/>
            </a:pPr>
            <a:r>
              <a:rPr lang="en-US" sz="2800" dirty="0" smtClean="0"/>
              <a:t>If price of the inputs increased it shift leftwards </a:t>
            </a:r>
          </a:p>
          <a:p>
            <a:pPr marL="0" indent="0">
              <a:buNone/>
            </a:pPr>
            <a:endParaRPr lang="en-US" sz="2800" dirty="0"/>
          </a:p>
        </p:txBody>
      </p:sp>
    </p:spTree>
    <p:extLst>
      <p:ext uri="{BB962C8B-B14F-4D97-AF65-F5344CB8AC3E}">
        <p14:creationId xmlns:p14="http://schemas.microsoft.com/office/powerpoint/2010/main" val="269385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Production function: </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The functional, technical, mathematical relationship between volume of production (Output) and factors determinants of production.</a:t>
            </a:r>
          </a:p>
          <a:p>
            <a:r>
              <a:rPr lang="en-US" dirty="0" smtClean="0"/>
              <a:t>A production function is a description of the quantitative relationship between the inputs absorbed and the outputs emerging from a particular production process.</a:t>
            </a:r>
          </a:p>
          <a:p>
            <a:r>
              <a:rPr lang="en-US" dirty="0" smtClean="0"/>
              <a:t>Q= f(N,L,K,T,O and others</a:t>
            </a:r>
          </a:p>
          <a:p>
            <a:r>
              <a:rPr lang="en-US" dirty="0" smtClean="0"/>
              <a:t>100kg= 10L+30K</a:t>
            </a:r>
          </a:p>
          <a:p>
            <a:r>
              <a:rPr lang="en-US" dirty="0" smtClean="0"/>
              <a:t>Q = f (N)  Q =output N= inputs </a:t>
            </a:r>
          </a:p>
          <a:p>
            <a:pPr marL="0" indent="0">
              <a:buNone/>
            </a:pPr>
            <a:endParaRPr lang="en-US" dirty="0" smtClean="0"/>
          </a:p>
          <a:p>
            <a:endParaRPr lang="en-US" dirty="0"/>
          </a:p>
        </p:txBody>
      </p:sp>
    </p:spTree>
    <p:extLst>
      <p:ext uri="{BB962C8B-B14F-4D97-AF65-F5344CB8AC3E}">
        <p14:creationId xmlns:p14="http://schemas.microsoft.com/office/powerpoint/2010/main" val="369107797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0"/>
            <a:ext cx="8458200" cy="1219200"/>
          </a:xfrm>
        </p:spPr>
        <p:txBody>
          <a:bodyPr>
            <a:noAutofit/>
          </a:bodyPr>
          <a:lstStyle/>
          <a:p>
            <a:r>
              <a:rPr lang="en-US" sz="2400" b="1" dirty="0" smtClean="0"/>
              <a:t>Least cost combination of two inputs or optimal combination of two inputs or </a:t>
            </a:r>
            <a:r>
              <a:rPr lang="en-US" sz="2400" b="1" dirty="0" smtClean="0">
                <a:solidFill>
                  <a:srgbClr val="0070C0"/>
                </a:solidFill>
              </a:rPr>
              <a:t>producer’s equilibrium</a:t>
            </a:r>
            <a:endParaRPr lang="en-US" sz="2400" b="1" dirty="0">
              <a:solidFill>
                <a:srgbClr val="0070C0"/>
              </a:solidFill>
            </a:endParaRPr>
          </a:p>
        </p:txBody>
      </p:sp>
      <p:sp>
        <p:nvSpPr>
          <p:cNvPr id="3" name="Content Placeholder 2"/>
          <p:cNvSpPr>
            <a:spLocks noGrp="1"/>
          </p:cNvSpPr>
          <p:nvPr>
            <p:ph idx="1"/>
          </p:nvPr>
        </p:nvSpPr>
        <p:spPr>
          <a:xfrm>
            <a:off x="304800" y="1371600"/>
            <a:ext cx="8534400" cy="5257800"/>
          </a:xfrm>
        </p:spPr>
        <p:txBody>
          <a:bodyPr>
            <a:normAutofit fontScale="77500" lnSpcReduction="20000"/>
          </a:bodyPr>
          <a:lstStyle/>
          <a:p>
            <a:r>
              <a:rPr lang="en-US" dirty="0" smtClean="0"/>
              <a:t>It represents that units of labor and capital which yield maximum output at minimum cost to the producer.</a:t>
            </a:r>
          </a:p>
          <a:p>
            <a:r>
              <a:rPr lang="en-US" dirty="0" smtClean="0"/>
              <a:t>It is also called the optimal combination of factor inputs because there is no any other combinations of these two factor inputs which gives maximum output at minimum cost to the producer besides this combination.</a:t>
            </a:r>
          </a:p>
          <a:p>
            <a:r>
              <a:rPr lang="en-US" dirty="0" smtClean="0"/>
              <a:t>At this combination of factor inputs producer is able to achieve their goal of to producer maximum output at minimum cost so this is also called the producer’s equilibrium point.</a:t>
            </a:r>
          </a:p>
          <a:p>
            <a:r>
              <a:rPr lang="en-US" dirty="0" smtClean="0"/>
              <a:t>There are two approaches to explains the producer’s equilibrium. a. maximization of output at given total cost outlay. b. minimization of cost at given production quota.</a:t>
            </a:r>
          </a:p>
          <a:p>
            <a:endParaRPr lang="en-US" dirty="0"/>
          </a:p>
        </p:txBody>
      </p:sp>
    </p:spTree>
    <p:extLst>
      <p:ext uri="{BB962C8B-B14F-4D97-AF65-F5344CB8AC3E}">
        <p14:creationId xmlns:p14="http://schemas.microsoft.com/office/powerpoint/2010/main" val="8608667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228600"/>
            <a:ext cx="8610600" cy="699655"/>
          </a:xfrm>
        </p:spPr>
        <p:txBody>
          <a:bodyPr>
            <a:normAutofit fontScale="90000"/>
          </a:bodyPr>
          <a:lstStyle/>
          <a:p>
            <a:pPr algn="l"/>
            <a:r>
              <a:rPr lang="en-US" sz="2800" b="1" dirty="0" smtClean="0"/>
              <a:t>a. </a:t>
            </a:r>
            <a:r>
              <a:rPr lang="en-US" sz="2800" b="1" dirty="0" err="1" smtClean="0"/>
              <a:t>Maximisation</a:t>
            </a:r>
            <a:r>
              <a:rPr lang="en-US" sz="2800" b="1" dirty="0" smtClean="0"/>
              <a:t> of output at given total cost outlay</a:t>
            </a:r>
            <a:endParaRPr lang="en-US" sz="2800" b="1" dirty="0"/>
          </a:p>
        </p:txBody>
      </p:sp>
      <p:sp>
        <p:nvSpPr>
          <p:cNvPr id="3" name="Content Placeholder 2"/>
          <p:cNvSpPr>
            <a:spLocks noGrp="1"/>
          </p:cNvSpPr>
          <p:nvPr>
            <p:ph idx="1"/>
          </p:nvPr>
        </p:nvSpPr>
        <p:spPr>
          <a:xfrm>
            <a:off x="228600" y="990600"/>
            <a:ext cx="8763000" cy="5638800"/>
          </a:xfrm>
        </p:spPr>
        <p:txBody>
          <a:bodyPr>
            <a:normAutofit/>
          </a:bodyPr>
          <a:lstStyle/>
          <a:p>
            <a:pPr marL="0" indent="0">
              <a:buNone/>
            </a:pPr>
            <a:r>
              <a:rPr lang="en-US" sz="2400" b="1" dirty="0" smtClean="0"/>
              <a:t>Assumptions</a:t>
            </a:r>
          </a:p>
          <a:p>
            <a:pPr marL="514350" indent="-514350">
              <a:buFont typeface="+mj-lt"/>
              <a:buAutoNum type="arabicPeriod"/>
            </a:pPr>
            <a:r>
              <a:rPr lang="en-US" sz="2400" i="1" dirty="0" smtClean="0"/>
              <a:t>Producer must have </a:t>
            </a:r>
            <a:r>
              <a:rPr lang="en-US" sz="2400" i="1" dirty="0" err="1" smtClean="0"/>
              <a:t>iso</a:t>
            </a:r>
            <a:r>
              <a:rPr lang="en-US" sz="2400" i="1" dirty="0" smtClean="0"/>
              <a:t>-quant map and </a:t>
            </a:r>
            <a:r>
              <a:rPr lang="en-US" sz="2400" i="1" dirty="0" err="1" smtClean="0"/>
              <a:t>iso</a:t>
            </a:r>
            <a:r>
              <a:rPr lang="en-US" sz="2400" i="1" dirty="0" smtClean="0"/>
              <a:t>-cost line</a:t>
            </a:r>
          </a:p>
          <a:p>
            <a:pPr marL="514350" indent="-514350">
              <a:buFont typeface="+mj-lt"/>
              <a:buAutoNum type="arabicPeriod"/>
            </a:pPr>
            <a:r>
              <a:rPr lang="en-US" sz="2400" i="1" dirty="0" smtClean="0"/>
              <a:t>Producer must be rational.</a:t>
            </a:r>
          </a:p>
          <a:p>
            <a:pPr marL="514350" indent="-514350">
              <a:buFont typeface="+mj-lt"/>
              <a:buAutoNum type="arabicPeriod"/>
            </a:pPr>
            <a:r>
              <a:rPr lang="en-US" sz="2400" i="1" dirty="0" smtClean="0"/>
              <a:t>Total cost outlay and prices of two inputs remain fixed</a:t>
            </a:r>
          </a:p>
          <a:p>
            <a:pPr marL="514350" indent="-514350">
              <a:buFont typeface="+mj-lt"/>
              <a:buAutoNum type="arabicPeriod"/>
            </a:pPr>
            <a:r>
              <a:rPr lang="en-US" sz="2400" i="1" dirty="0" smtClean="0"/>
              <a:t>Producer has to </a:t>
            </a:r>
            <a:r>
              <a:rPr lang="en-US" sz="2400" i="1" dirty="0" err="1" smtClean="0"/>
              <a:t>maximise</a:t>
            </a:r>
            <a:r>
              <a:rPr lang="en-US" sz="2400" i="1" dirty="0" smtClean="0"/>
              <a:t> output by investing fixed total outlay on two inputs (labor and capital) at minimum cost.</a:t>
            </a:r>
          </a:p>
          <a:p>
            <a:pPr marL="0" indent="0">
              <a:buNone/>
            </a:pPr>
            <a:r>
              <a:rPr lang="en-US" sz="2400" b="1" dirty="0" smtClean="0"/>
              <a:t>Conditions:</a:t>
            </a:r>
          </a:p>
          <a:p>
            <a:pPr marL="514350" indent="-514350">
              <a:buFont typeface="+mj-lt"/>
              <a:buAutoNum type="arabicPeriod"/>
            </a:pPr>
            <a:r>
              <a:rPr lang="en-US" sz="2400" b="1" dirty="0" smtClean="0"/>
              <a:t>Necessary(1</a:t>
            </a:r>
            <a:r>
              <a:rPr lang="en-US" sz="2400" b="1" baseline="30000" dirty="0" smtClean="0"/>
              <a:t>st</a:t>
            </a:r>
            <a:r>
              <a:rPr lang="en-US" sz="2400" b="1" dirty="0" smtClean="0"/>
              <a:t> order) condition</a:t>
            </a:r>
            <a:r>
              <a:rPr lang="en-US" sz="2400" b="1" dirty="0"/>
              <a:t>:</a:t>
            </a:r>
            <a:r>
              <a:rPr lang="en-US" sz="2400" b="1" dirty="0" smtClean="0"/>
              <a:t> </a:t>
            </a:r>
            <a:r>
              <a:rPr lang="en-US" sz="2400" dirty="0" err="1" smtClean="0"/>
              <a:t>iso</a:t>
            </a:r>
            <a:r>
              <a:rPr lang="en-US" sz="2400" dirty="0" smtClean="0"/>
              <a:t>-cost line is tangent to </a:t>
            </a:r>
            <a:r>
              <a:rPr lang="en-US" sz="2400" dirty="0" err="1" smtClean="0"/>
              <a:t>iso</a:t>
            </a:r>
            <a:r>
              <a:rPr lang="en-US" sz="2400" dirty="0" smtClean="0"/>
              <a:t>-quant(or the slope of </a:t>
            </a:r>
            <a:r>
              <a:rPr lang="en-US" sz="2400" dirty="0" err="1" smtClean="0"/>
              <a:t>iso</a:t>
            </a:r>
            <a:r>
              <a:rPr lang="en-US" sz="2400" dirty="0" smtClean="0"/>
              <a:t>-quant equals to the slope of </a:t>
            </a:r>
            <a:r>
              <a:rPr lang="en-US" sz="2400" dirty="0" err="1" smtClean="0"/>
              <a:t>iso</a:t>
            </a:r>
            <a:r>
              <a:rPr lang="en-US" sz="2400" dirty="0" smtClean="0"/>
              <a:t>-cost line, (i.e.</a:t>
            </a:r>
            <a:r>
              <a:rPr lang="en-US" sz="2400" dirty="0"/>
              <a:t> </a:t>
            </a:r>
            <a:r>
              <a:rPr lang="en-US" sz="2400" dirty="0" smtClean="0"/>
              <a:t>MRTS</a:t>
            </a:r>
            <a:r>
              <a:rPr lang="en-US" sz="2400" baseline="-25000" dirty="0" smtClean="0"/>
              <a:t>KL</a:t>
            </a:r>
            <a:r>
              <a:rPr lang="en-US" sz="2400" dirty="0" smtClean="0"/>
              <a:t> </a:t>
            </a:r>
            <a:r>
              <a:rPr lang="en-US" sz="2400" dirty="0" smtClean="0">
                <a:latin typeface="Cambria Math"/>
                <a:ea typeface="Cambria Math"/>
              </a:rPr>
              <a:t>=M</a:t>
            </a:r>
            <a:r>
              <a:rPr lang="en-US" sz="2400" dirty="0" smtClean="0"/>
              <a:t>P</a:t>
            </a:r>
            <a:r>
              <a:rPr lang="en-US" sz="2400" baseline="-25000" dirty="0" smtClean="0"/>
              <a:t>K</a:t>
            </a:r>
            <a:r>
              <a:rPr lang="en-US" sz="2400" dirty="0" smtClean="0"/>
              <a:t>/</a:t>
            </a:r>
            <a:r>
              <a:rPr lang="en-US" sz="2400" dirty="0" smtClean="0">
                <a:latin typeface="Cambria Math"/>
                <a:ea typeface="Cambria Math"/>
              </a:rPr>
              <a:t>M</a:t>
            </a:r>
            <a:r>
              <a:rPr lang="en-US" sz="2400" dirty="0" smtClean="0"/>
              <a:t>P</a:t>
            </a:r>
            <a:r>
              <a:rPr lang="en-US" sz="2400" baseline="-25000" dirty="0" smtClean="0"/>
              <a:t>L</a:t>
            </a:r>
            <a:r>
              <a:rPr lang="en-US" sz="2400" dirty="0" smtClean="0"/>
              <a:t> )= r/w </a:t>
            </a:r>
          </a:p>
          <a:p>
            <a:pPr marL="514350" indent="-514350">
              <a:buFont typeface="+mj-lt"/>
              <a:buAutoNum type="arabicPeriod"/>
            </a:pPr>
            <a:r>
              <a:rPr lang="en-US" sz="2400" b="1" dirty="0" smtClean="0"/>
              <a:t>Sufficient (2</a:t>
            </a:r>
            <a:r>
              <a:rPr lang="en-US" sz="2400" b="1" baseline="30000" dirty="0" smtClean="0"/>
              <a:t>nd</a:t>
            </a:r>
            <a:r>
              <a:rPr lang="en-US" sz="2400" b="1" dirty="0" smtClean="0"/>
              <a:t> order) condition: </a:t>
            </a:r>
            <a:r>
              <a:rPr lang="en-US" sz="2400" dirty="0" err="1" smtClean="0"/>
              <a:t>iso</a:t>
            </a:r>
            <a:r>
              <a:rPr lang="en-US" sz="2400" dirty="0" smtClean="0"/>
              <a:t>-quant must be convex to the origin at tangent point</a:t>
            </a:r>
            <a:endParaRPr lang="en-US" sz="2400" dirty="0"/>
          </a:p>
        </p:txBody>
      </p:sp>
    </p:spTree>
    <p:extLst>
      <p:ext uri="{BB962C8B-B14F-4D97-AF65-F5344CB8AC3E}">
        <p14:creationId xmlns:p14="http://schemas.microsoft.com/office/powerpoint/2010/main" val="145723938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228600"/>
            <a:ext cx="8382000" cy="6400800"/>
          </a:xfrm>
        </p:spPr>
        <p:txBody>
          <a:bodyPr/>
          <a:lstStyle/>
          <a:p>
            <a:pPr marL="0" indent="0">
              <a:buNone/>
            </a:pPr>
            <a:r>
              <a:rPr lang="en-US" dirty="0" smtClean="0"/>
              <a:t>Producer’s equilibrium</a:t>
            </a:r>
            <a:endParaRPr lang="en-US" dirty="0"/>
          </a:p>
        </p:txBody>
      </p:sp>
      <p:cxnSp>
        <p:nvCxnSpPr>
          <p:cNvPr id="5" name="Straight Connector 4"/>
          <p:cNvCxnSpPr/>
          <p:nvPr/>
        </p:nvCxnSpPr>
        <p:spPr>
          <a:xfrm>
            <a:off x="2057400" y="1295400"/>
            <a:ext cx="0" cy="3810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2057400" y="5105400"/>
            <a:ext cx="4724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2057400" y="2286000"/>
            <a:ext cx="3276600" cy="2819400"/>
          </a:xfrm>
          <a:prstGeom prst="line">
            <a:avLst/>
          </a:prstGeom>
        </p:spPr>
        <p:style>
          <a:lnRef idx="1">
            <a:schemeClr val="dk1"/>
          </a:lnRef>
          <a:fillRef idx="0">
            <a:schemeClr val="dk1"/>
          </a:fillRef>
          <a:effectRef idx="0">
            <a:schemeClr val="dk1"/>
          </a:effectRef>
          <a:fontRef idx="minor">
            <a:schemeClr val="tx1"/>
          </a:fontRef>
        </p:style>
      </p:cxnSp>
      <p:sp>
        <p:nvSpPr>
          <p:cNvPr id="11" name="Freeform 10"/>
          <p:cNvSpPr/>
          <p:nvPr/>
        </p:nvSpPr>
        <p:spPr>
          <a:xfrm>
            <a:off x="2978727" y="1482436"/>
            <a:ext cx="3214255" cy="2563091"/>
          </a:xfrm>
          <a:custGeom>
            <a:avLst/>
            <a:gdLst>
              <a:gd name="connsiteX0" fmla="*/ 0 w 3214255"/>
              <a:gd name="connsiteY0" fmla="*/ 0 h 2563091"/>
              <a:gd name="connsiteX1" fmla="*/ 845128 w 3214255"/>
              <a:gd name="connsiteY1" fmla="*/ 1579419 h 2563091"/>
              <a:gd name="connsiteX2" fmla="*/ 3214255 w 3214255"/>
              <a:gd name="connsiteY2" fmla="*/ 2563091 h 2563091"/>
              <a:gd name="connsiteX3" fmla="*/ 3214255 w 3214255"/>
              <a:gd name="connsiteY3" fmla="*/ 2563091 h 2563091"/>
            </a:gdLst>
            <a:ahLst/>
            <a:cxnLst>
              <a:cxn ang="0">
                <a:pos x="connsiteX0" y="connsiteY0"/>
              </a:cxn>
              <a:cxn ang="0">
                <a:pos x="connsiteX1" y="connsiteY1"/>
              </a:cxn>
              <a:cxn ang="0">
                <a:pos x="connsiteX2" y="connsiteY2"/>
              </a:cxn>
              <a:cxn ang="0">
                <a:pos x="connsiteX3" y="connsiteY3"/>
              </a:cxn>
            </a:cxnLst>
            <a:rect l="l" t="t" r="r" b="b"/>
            <a:pathLst>
              <a:path w="3214255" h="2563091">
                <a:moveTo>
                  <a:pt x="0" y="0"/>
                </a:moveTo>
                <a:cubicBezTo>
                  <a:pt x="154709" y="576118"/>
                  <a:pt x="309419" y="1152237"/>
                  <a:pt x="845128" y="1579419"/>
                </a:cubicBezTo>
                <a:cubicBezTo>
                  <a:pt x="1380837" y="2006601"/>
                  <a:pt x="3214255" y="2563091"/>
                  <a:pt x="3214255" y="2563091"/>
                </a:cubicBezTo>
                <a:lnTo>
                  <a:pt x="3214255" y="2563091"/>
                </a:lnTo>
              </a:path>
            </a:pathLst>
          </a:cu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Freeform 11"/>
          <p:cNvSpPr/>
          <p:nvPr/>
        </p:nvSpPr>
        <p:spPr>
          <a:xfrm>
            <a:off x="2576948" y="1814951"/>
            <a:ext cx="3422072" cy="2493818"/>
          </a:xfrm>
          <a:custGeom>
            <a:avLst/>
            <a:gdLst>
              <a:gd name="connsiteX0" fmla="*/ 0 w 3422072"/>
              <a:gd name="connsiteY0" fmla="*/ 0 h 2493818"/>
              <a:gd name="connsiteX1" fmla="*/ 928254 w 3422072"/>
              <a:gd name="connsiteY1" fmla="*/ 1690254 h 2493818"/>
              <a:gd name="connsiteX2" fmla="*/ 3422072 w 3422072"/>
              <a:gd name="connsiteY2" fmla="*/ 2493818 h 2493818"/>
              <a:gd name="connsiteX3" fmla="*/ 3422072 w 3422072"/>
              <a:gd name="connsiteY3" fmla="*/ 2493818 h 2493818"/>
            </a:gdLst>
            <a:ahLst/>
            <a:cxnLst>
              <a:cxn ang="0">
                <a:pos x="connsiteX0" y="connsiteY0"/>
              </a:cxn>
              <a:cxn ang="0">
                <a:pos x="connsiteX1" y="connsiteY1"/>
              </a:cxn>
              <a:cxn ang="0">
                <a:pos x="connsiteX2" y="connsiteY2"/>
              </a:cxn>
              <a:cxn ang="0">
                <a:pos x="connsiteX3" y="connsiteY3"/>
              </a:cxn>
            </a:cxnLst>
            <a:rect l="l" t="t" r="r" b="b"/>
            <a:pathLst>
              <a:path w="3422072" h="2493818">
                <a:moveTo>
                  <a:pt x="0" y="0"/>
                </a:moveTo>
                <a:cubicBezTo>
                  <a:pt x="178954" y="637309"/>
                  <a:pt x="357909" y="1274618"/>
                  <a:pt x="928254" y="1690254"/>
                </a:cubicBezTo>
                <a:cubicBezTo>
                  <a:pt x="1498599" y="2105890"/>
                  <a:pt x="3422072" y="2493818"/>
                  <a:pt x="3422072" y="2493818"/>
                </a:cubicBezTo>
                <a:lnTo>
                  <a:pt x="3422072" y="2493818"/>
                </a:lnTo>
              </a:path>
            </a:pathLst>
          </a:cu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Freeform 12"/>
          <p:cNvSpPr/>
          <p:nvPr/>
        </p:nvSpPr>
        <p:spPr>
          <a:xfrm>
            <a:off x="2244436" y="1717964"/>
            <a:ext cx="3588328" cy="2909454"/>
          </a:xfrm>
          <a:custGeom>
            <a:avLst/>
            <a:gdLst>
              <a:gd name="connsiteX0" fmla="*/ 0 w 3588328"/>
              <a:gd name="connsiteY0" fmla="*/ 0 h 2909454"/>
              <a:gd name="connsiteX1" fmla="*/ 748146 w 3588328"/>
              <a:gd name="connsiteY1" fmla="*/ 2078181 h 2909454"/>
              <a:gd name="connsiteX2" fmla="*/ 3588328 w 3588328"/>
              <a:gd name="connsiteY2" fmla="*/ 2909454 h 2909454"/>
            </a:gdLst>
            <a:ahLst/>
            <a:cxnLst>
              <a:cxn ang="0">
                <a:pos x="connsiteX0" y="connsiteY0"/>
              </a:cxn>
              <a:cxn ang="0">
                <a:pos x="connsiteX1" y="connsiteY1"/>
              </a:cxn>
              <a:cxn ang="0">
                <a:pos x="connsiteX2" y="connsiteY2"/>
              </a:cxn>
            </a:cxnLst>
            <a:rect l="l" t="t" r="r" b="b"/>
            <a:pathLst>
              <a:path w="3588328" h="2909454">
                <a:moveTo>
                  <a:pt x="0" y="0"/>
                </a:moveTo>
                <a:cubicBezTo>
                  <a:pt x="75045" y="796636"/>
                  <a:pt x="150091" y="1593272"/>
                  <a:pt x="748146" y="2078181"/>
                </a:cubicBezTo>
                <a:cubicBezTo>
                  <a:pt x="1346201" y="2563090"/>
                  <a:pt x="2467264" y="2736272"/>
                  <a:pt x="3588328" y="2909454"/>
                </a:cubicBezTo>
              </a:path>
            </a:pathLst>
          </a:cu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5" name="Straight Connector 14"/>
          <p:cNvCxnSpPr/>
          <p:nvPr/>
        </p:nvCxnSpPr>
        <p:spPr>
          <a:xfrm>
            <a:off x="3422070" y="3449785"/>
            <a:ext cx="0" cy="1655615"/>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flipH="1">
            <a:off x="2057400" y="3442855"/>
            <a:ext cx="1364670" cy="6930"/>
          </a:xfrm>
          <a:prstGeom prst="line">
            <a:avLst/>
          </a:prstGeom>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1492810" y="1089952"/>
            <a:ext cx="671979" cy="369332"/>
          </a:xfrm>
          <a:prstGeom prst="rect">
            <a:avLst/>
          </a:prstGeom>
          <a:noFill/>
        </p:spPr>
        <p:txBody>
          <a:bodyPr wrap="none" rtlCol="0">
            <a:spAutoFit/>
          </a:bodyPr>
          <a:lstStyle/>
          <a:p>
            <a:r>
              <a:rPr lang="en-US" dirty="0" smtClean="0"/>
              <a:t>labor</a:t>
            </a:r>
            <a:endParaRPr lang="en-US" dirty="0"/>
          </a:p>
        </p:txBody>
      </p:sp>
      <p:sp>
        <p:nvSpPr>
          <p:cNvPr id="27" name="TextBox 26"/>
          <p:cNvSpPr txBox="1"/>
          <p:nvPr/>
        </p:nvSpPr>
        <p:spPr>
          <a:xfrm>
            <a:off x="1863103" y="5105400"/>
            <a:ext cx="301686" cy="369332"/>
          </a:xfrm>
          <a:prstGeom prst="rect">
            <a:avLst/>
          </a:prstGeom>
          <a:noFill/>
        </p:spPr>
        <p:txBody>
          <a:bodyPr wrap="none" rtlCol="0">
            <a:spAutoFit/>
          </a:bodyPr>
          <a:lstStyle/>
          <a:p>
            <a:r>
              <a:rPr lang="en-US" dirty="0" smtClean="0"/>
              <a:t>0</a:t>
            </a:r>
            <a:endParaRPr lang="en-US" dirty="0"/>
          </a:p>
        </p:txBody>
      </p:sp>
      <p:sp>
        <p:nvSpPr>
          <p:cNvPr id="28" name="TextBox 27"/>
          <p:cNvSpPr txBox="1"/>
          <p:nvPr/>
        </p:nvSpPr>
        <p:spPr>
          <a:xfrm>
            <a:off x="1755714" y="3326368"/>
            <a:ext cx="282450" cy="369332"/>
          </a:xfrm>
          <a:prstGeom prst="rect">
            <a:avLst/>
          </a:prstGeom>
          <a:noFill/>
        </p:spPr>
        <p:txBody>
          <a:bodyPr wrap="none" rtlCol="0">
            <a:spAutoFit/>
          </a:bodyPr>
          <a:lstStyle/>
          <a:p>
            <a:r>
              <a:rPr lang="en-US" dirty="0"/>
              <a:t>L</a:t>
            </a:r>
          </a:p>
        </p:txBody>
      </p:sp>
      <p:sp>
        <p:nvSpPr>
          <p:cNvPr id="29" name="TextBox 28"/>
          <p:cNvSpPr txBox="1"/>
          <p:nvPr/>
        </p:nvSpPr>
        <p:spPr>
          <a:xfrm>
            <a:off x="3271227" y="5105400"/>
            <a:ext cx="304892" cy="369332"/>
          </a:xfrm>
          <a:prstGeom prst="rect">
            <a:avLst/>
          </a:prstGeom>
          <a:noFill/>
        </p:spPr>
        <p:txBody>
          <a:bodyPr wrap="none" rtlCol="0">
            <a:spAutoFit/>
          </a:bodyPr>
          <a:lstStyle/>
          <a:p>
            <a:r>
              <a:rPr lang="en-US" dirty="0"/>
              <a:t>K</a:t>
            </a:r>
          </a:p>
        </p:txBody>
      </p:sp>
      <p:sp>
        <p:nvSpPr>
          <p:cNvPr id="30" name="TextBox 29"/>
          <p:cNvSpPr txBox="1"/>
          <p:nvPr/>
        </p:nvSpPr>
        <p:spPr>
          <a:xfrm>
            <a:off x="5183157" y="5105400"/>
            <a:ext cx="309700" cy="369332"/>
          </a:xfrm>
          <a:prstGeom prst="rect">
            <a:avLst/>
          </a:prstGeom>
          <a:noFill/>
        </p:spPr>
        <p:txBody>
          <a:bodyPr wrap="none" rtlCol="0">
            <a:spAutoFit/>
          </a:bodyPr>
          <a:lstStyle/>
          <a:p>
            <a:r>
              <a:rPr lang="en-US" dirty="0"/>
              <a:t>B</a:t>
            </a:r>
          </a:p>
        </p:txBody>
      </p:sp>
      <p:sp>
        <p:nvSpPr>
          <p:cNvPr id="31" name="TextBox 30"/>
          <p:cNvSpPr txBox="1"/>
          <p:nvPr/>
        </p:nvSpPr>
        <p:spPr>
          <a:xfrm>
            <a:off x="1712260" y="2101334"/>
            <a:ext cx="317716" cy="369332"/>
          </a:xfrm>
          <a:prstGeom prst="rect">
            <a:avLst/>
          </a:prstGeom>
          <a:noFill/>
        </p:spPr>
        <p:txBody>
          <a:bodyPr wrap="none" rtlCol="0">
            <a:spAutoFit/>
          </a:bodyPr>
          <a:lstStyle/>
          <a:p>
            <a:r>
              <a:rPr lang="en-US" dirty="0"/>
              <a:t>A</a:t>
            </a:r>
          </a:p>
        </p:txBody>
      </p:sp>
      <p:sp>
        <p:nvSpPr>
          <p:cNvPr id="32" name="TextBox 31"/>
          <p:cNvSpPr txBox="1"/>
          <p:nvPr/>
        </p:nvSpPr>
        <p:spPr>
          <a:xfrm>
            <a:off x="6630957" y="5186341"/>
            <a:ext cx="803490" cy="369332"/>
          </a:xfrm>
          <a:prstGeom prst="rect">
            <a:avLst/>
          </a:prstGeom>
          <a:noFill/>
        </p:spPr>
        <p:txBody>
          <a:bodyPr wrap="none" rtlCol="0">
            <a:spAutoFit/>
          </a:bodyPr>
          <a:lstStyle/>
          <a:p>
            <a:r>
              <a:rPr lang="en-US" dirty="0" smtClean="0"/>
              <a:t>capital</a:t>
            </a:r>
            <a:endParaRPr lang="en-US" dirty="0"/>
          </a:p>
        </p:txBody>
      </p:sp>
      <p:sp>
        <p:nvSpPr>
          <p:cNvPr id="33" name="TextBox 32"/>
          <p:cNvSpPr txBox="1"/>
          <p:nvPr/>
        </p:nvSpPr>
        <p:spPr>
          <a:xfrm>
            <a:off x="5891296" y="4597155"/>
            <a:ext cx="514885" cy="369332"/>
          </a:xfrm>
          <a:prstGeom prst="rect">
            <a:avLst/>
          </a:prstGeom>
          <a:noFill/>
        </p:spPr>
        <p:txBody>
          <a:bodyPr wrap="none" rtlCol="0">
            <a:spAutoFit/>
          </a:bodyPr>
          <a:lstStyle/>
          <a:p>
            <a:r>
              <a:rPr lang="en-US" dirty="0" smtClean="0"/>
              <a:t>IQ1</a:t>
            </a:r>
            <a:endParaRPr lang="en-US" dirty="0"/>
          </a:p>
        </p:txBody>
      </p:sp>
      <p:sp>
        <p:nvSpPr>
          <p:cNvPr id="34" name="TextBox 33"/>
          <p:cNvSpPr txBox="1"/>
          <p:nvPr/>
        </p:nvSpPr>
        <p:spPr>
          <a:xfrm>
            <a:off x="6042139" y="4230193"/>
            <a:ext cx="514885" cy="369332"/>
          </a:xfrm>
          <a:prstGeom prst="rect">
            <a:avLst/>
          </a:prstGeom>
          <a:noFill/>
        </p:spPr>
        <p:txBody>
          <a:bodyPr wrap="none" rtlCol="0">
            <a:spAutoFit/>
          </a:bodyPr>
          <a:lstStyle/>
          <a:p>
            <a:r>
              <a:rPr lang="en-US" dirty="0" smtClean="0"/>
              <a:t>IQ2</a:t>
            </a:r>
            <a:endParaRPr lang="en-US" dirty="0"/>
          </a:p>
        </p:txBody>
      </p:sp>
      <p:sp>
        <p:nvSpPr>
          <p:cNvPr id="35" name="TextBox 34"/>
          <p:cNvSpPr txBox="1"/>
          <p:nvPr/>
        </p:nvSpPr>
        <p:spPr>
          <a:xfrm>
            <a:off x="6238026" y="3860861"/>
            <a:ext cx="514885" cy="369332"/>
          </a:xfrm>
          <a:prstGeom prst="rect">
            <a:avLst/>
          </a:prstGeom>
          <a:noFill/>
        </p:spPr>
        <p:txBody>
          <a:bodyPr wrap="none" rtlCol="0">
            <a:spAutoFit/>
          </a:bodyPr>
          <a:lstStyle/>
          <a:p>
            <a:r>
              <a:rPr lang="en-US" dirty="0" smtClean="0"/>
              <a:t>IQ3</a:t>
            </a:r>
            <a:endParaRPr lang="en-US" dirty="0"/>
          </a:p>
        </p:txBody>
      </p:sp>
      <p:sp>
        <p:nvSpPr>
          <p:cNvPr id="36" name="TextBox 35"/>
          <p:cNvSpPr txBox="1"/>
          <p:nvPr/>
        </p:nvSpPr>
        <p:spPr>
          <a:xfrm>
            <a:off x="4436934" y="4045527"/>
            <a:ext cx="293670" cy="369332"/>
          </a:xfrm>
          <a:prstGeom prst="rect">
            <a:avLst/>
          </a:prstGeom>
          <a:noFill/>
        </p:spPr>
        <p:txBody>
          <a:bodyPr wrap="none" rtlCol="0">
            <a:spAutoFit/>
          </a:bodyPr>
          <a:lstStyle/>
          <a:p>
            <a:r>
              <a:rPr lang="en-US" dirty="0"/>
              <a:t>g</a:t>
            </a:r>
          </a:p>
        </p:txBody>
      </p:sp>
      <p:sp>
        <p:nvSpPr>
          <p:cNvPr id="37" name="TextBox 36"/>
          <p:cNvSpPr txBox="1"/>
          <p:nvPr/>
        </p:nvSpPr>
        <p:spPr>
          <a:xfrm>
            <a:off x="3422070" y="3181989"/>
            <a:ext cx="300082" cy="369332"/>
          </a:xfrm>
          <a:prstGeom prst="rect">
            <a:avLst/>
          </a:prstGeom>
          <a:noFill/>
        </p:spPr>
        <p:txBody>
          <a:bodyPr wrap="none" rtlCol="0">
            <a:spAutoFit/>
          </a:bodyPr>
          <a:lstStyle/>
          <a:p>
            <a:r>
              <a:rPr lang="en-US" dirty="0"/>
              <a:t>e</a:t>
            </a:r>
          </a:p>
        </p:txBody>
      </p:sp>
      <p:sp>
        <p:nvSpPr>
          <p:cNvPr id="38" name="TextBox 37"/>
          <p:cNvSpPr txBox="1"/>
          <p:nvPr/>
        </p:nvSpPr>
        <p:spPr>
          <a:xfrm>
            <a:off x="2317189" y="2279073"/>
            <a:ext cx="255198" cy="369332"/>
          </a:xfrm>
          <a:prstGeom prst="rect">
            <a:avLst/>
          </a:prstGeom>
          <a:noFill/>
        </p:spPr>
        <p:txBody>
          <a:bodyPr wrap="none" rtlCol="0">
            <a:spAutoFit/>
          </a:bodyPr>
          <a:lstStyle/>
          <a:p>
            <a:r>
              <a:rPr lang="en-US" dirty="0"/>
              <a:t>f</a:t>
            </a:r>
          </a:p>
        </p:txBody>
      </p:sp>
    </p:spTree>
    <p:extLst>
      <p:ext uri="{BB962C8B-B14F-4D97-AF65-F5344CB8AC3E}">
        <p14:creationId xmlns:p14="http://schemas.microsoft.com/office/powerpoint/2010/main" val="245339478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228600"/>
            <a:ext cx="8382000" cy="6400800"/>
          </a:xfrm>
        </p:spPr>
        <p:txBody>
          <a:bodyPr/>
          <a:lstStyle/>
          <a:p>
            <a:pPr marL="0" indent="0">
              <a:buNone/>
            </a:pPr>
            <a:r>
              <a:rPr lang="en-US" dirty="0" smtClean="0"/>
              <a:t>Expansion path:</a:t>
            </a:r>
            <a:endParaRPr lang="en-US" dirty="0"/>
          </a:p>
        </p:txBody>
      </p:sp>
      <p:cxnSp>
        <p:nvCxnSpPr>
          <p:cNvPr id="5" name="Straight Connector 4"/>
          <p:cNvCxnSpPr/>
          <p:nvPr/>
        </p:nvCxnSpPr>
        <p:spPr>
          <a:xfrm>
            <a:off x="2057400" y="1295400"/>
            <a:ext cx="0" cy="3810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2057400" y="5105400"/>
            <a:ext cx="4724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2057400" y="2286000"/>
            <a:ext cx="3276600" cy="2819400"/>
          </a:xfrm>
          <a:prstGeom prst="line">
            <a:avLst/>
          </a:prstGeom>
        </p:spPr>
        <p:style>
          <a:lnRef idx="1">
            <a:schemeClr val="accent1"/>
          </a:lnRef>
          <a:fillRef idx="0">
            <a:schemeClr val="accent1"/>
          </a:fillRef>
          <a:effectRef idx="0">
            <a:schemeClr val="accent1"/>
          </a:effectRef>
          <a:fontRef idx="minor">
            <a:schemeClr val="tx1"/>
          </a:fontRef>
        </p:style>
      </p:cxnSp>
      <p:sp>
        <p:nvSpPr>
          <p:cNvPr id="11" name="Freeform 10"/>
          <p:cNvSpPr/>
          <p:nvPr/>
        </p:nvSpPr>
        <p:spPr>
          <a:xfrm>
            <a:off x="3075712" y="1468581"/>
            <a:ext cx="3214255" cy="2563091"/>
          </a:xfrm>
          <a:custGeom>
            <a:avLst/>
            <a:gdLst>
              <a:gd name="connsiteX0" fmla="*/ 0 w 3214255"/>
              <a:gd name="connsiteY0" fmla="*/ 0 h 2563091"/>
              <a:gd name="connsiteX1" fmla="*/ 845128 w 3214255"/>
              <a:gd name="connsiteY1" fmla="*/ 1579419 h 2563091"/>
              <a:gd name="connsiteX2" fmla="*/ 3214255 w 3214255"/>
              <a:gd name="connsiteY2" fmla="*/ 2563091 h 2563091"/>
              <a:gd name="connsiteX3" fmla="*/ 3214255 w 3214255"/>
              <a:gd name="connsiteY3" fmla="*/ 2563091 h 2563091"/>
            </a:gdLst>
            <a:ahLst/>
            <a:cxnLst>
              <a:cxn ang="0">
                <a:pos x="connsiteX0" y="connsiteY0"/>
              </a:cxn>
              <a:cxn ang="0">
                <a:pos x="connsiteX1" y="connsiteY1"/>
              </a:cxn>
              <a:cxn ang="0">
                <a:pos x="connsiteX2" y="connsiteY2"/>
              </a:cxn>
              <a:cxn ang="0">
                <a:pos x="connsiteX3" y="connsiteY3"/>
              </a:cxn>
            </a:cxnLst>
            <a:rect l="l" t="t" r="r" b="b"/>
            <a:pathLst>
              <a:path w="3214255" h="2563091">
                <a:moveTo>
                  <a:pt x="0" y="0"/>
                </a:moveTo>
                <a:cubicBezTo>
                  <a:pt x="154709" y="576118"/>
                  <a:pt x="309419" y="1152237"/>
                  <a:pt x="845128" y="1579419"/>
                </a:cubicBezTo>
                <a:cubicBezTo>
                  <a:pt x="1380837" y="2006601"/>
                  <a:pt x="3214255" y="2563091"/>
                  <a:pt x="3214255" y="2563091"/>
                </a:cubicBezTo>
                <a:lnTo>
                  <a:pt x="3214255" y="2563091"/>
                </a:lnTo>
              </a:path>
            </a:pathLst>
          </a:cu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Freeform 11"/>
          <p:cNvSpPr/>
          <p:nvPr/>
        </p:nvSpPr>
        <p:spPr>
          <a:xfrm>
            <a:off x="2576948" y="1814951"/>
            <a:ext cx="3422072" cy="2493818"/>
          </a:xfrm>
          <a:custGeom>
            <a:avLst/>
            <a:gdLst>
              <a:gd name="connsiteX0" fmla="*/ 0 w 3422072"/>
              <a:gd name="connsiteY0" fmla="*/ 0 h 2493818"/>
              <a:gd name="connsiteX1" fmla="*/ 928254 w 3422072"/>
              <a:gd name="connsiteY1" fmla="*/ 1690254 h 2493818"/>
              <a:gd name="connsiteX2" fmla="*/ 3422072 w 3422072"/>
              <a:gd name="connsiteY2" fmla="*/ 2493818 h 2493818"/>
              <a:gd name="connsiteX3" fmla="*/ 3422072 w 3422072"/>
              <a:gd name="connsiteY3" fmla="*/ 2493818 h 2493818"/>
            </a:gdLst>
            <a:ahLst/>
            <a:cxnLst>
              <a:cxn ang="0">
                <a:pos x="connsiteX0" y="connsiteY0"/>
              </a:cxn>
              <a:cxn ang="0">
                <a:pos x="connsiteX1" y="connsiteY1"/>
              </a:cxn>
              <a:cxn ang="0">
                <a:pos x="connsiteX2" y="connsiteY2"/>
              </a:cxn>
              <a:cxn ang="0">
                <a:pos x="connsiteX3" y="connsiteY3"/>
              </a:cxn>
            </a:cxnLst>
            <a:rect l="l" t="t" r="r" b="b"/>
            <a:pathLst>
              <a:path w="3422072" h="2493818">
                <a:moveTo>
                  <a:pt x="0" y="0"/>
                </a:moveTo>
                <a:cubicBezTo>
                  <a:pt x="178954" y="637309"/>
                  <a:pt x="357909" y="1274618"/>
                  <a:pt x="928254" y="1690254"/>
                </a:cubicBezTo>
                <a:cubicBezTo>
                  <a:pt x="1498599" y="2105890"/>
                  <a:pt x="3422072" y="2493818"/>
                  <a:pt x="3422072" y="2493818"/>
                </a:cubicBezTo>
                <a:lnTo>
                  <a:pt x="3422072" y="2493818"/>
                </a:lnTo>
              </a:path>
            </a:pathLst>
          </a:cu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Freeform 12"/>
          <p:cNvSpPr/>
          <p:nvPr/>
        </p:nvSpPr>
        <p:spPr>
          <a:xfrm>
            <a:off x="2244436" y="1717964"/>
            <a:ext cx="3588328" cy="2909454"/>
          </a:xfrm>
          <a:custGeom>
            <a:avLst/>
            <a:gdLst>
              <a:gd name="connsiteX0" fmla="*/ 0 w 3588328"/>
              <a:gd name="connsiteY0" fmla="*/ 0 h 2909454"/>
              <a:gd name="connsiteX1" fmla="*/ 748146 w 3588328"/>
              <a:gd name="connsiteY1" fmla="*/ 2078181 h 2909454"/>
              <a:gd name="connsiteX2" fmla="*/ 3588328 w 3588328"/>
              <a:gd name="connsiteY2" fmla="*/ 2909454 h 2909454"/>
            </a:gdLst>
            <a:ahLst/>
            <a:cxnLst>
              <a:cxn ang="0">
                <a:pos x="connsiteX0" y="connsiteY0"/>
              </a:cxn>
              <a:cxn ang="0">
                <a:pos x="connsiteX1" y="connsiteY1"/>
              </a:cxn>
              <a:cxn ang="0">
                <a:pos x="connsiteX2" y="connsiteY2"/>
              </a:cxn>
            </a:cxnLst>
            <a:rect l="l" t="t" r="r" b="b"/>
            <a:pathLst>
              <a:path w="3588328" h="2909454">
                <a:moveTo>
                  <a:pt x="0" y="0"/>
                </a:moveTo>
                <a:cubicBezTo>
                  <a:pt x="75045" y="796636"/>
                  <a:pt x="150091" y="1593272"/>
                  <a:pt x="748146" y="2078181"/>
                </a:cubicBezTo>
                <a:cubicBezTo>
                  <a:pt x="1346201" y="2563090"/>
                  <a:pt x="2467264" y="2736272"/>
                  <a:pt x="3588328" y="2909454"/>
                </a:cubicBezTo>
              </a:path>
            </a:pathLst>
          </a:cu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5" name="Straight Connector 14"/>
          <p:cNvCxnSpPr/>
          <p:nvPr/>
        </p:nvCxnSpPr>
        <p:spPr>
          <a:xfrm>
            <a:off x="3422070" y="3449785"/>
            <a:ext cx="0" cy="1655615"/>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flipH="1">
            <a:off x="2057400" y="3442855"/>
            <a:ext cx="1364670" cy="6930"/>
          </a:xfrm>
          <a:prstGeom prst="line">
            <a:avLst/>
          </a:prstGeom>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1492810" y="1089952"/>
            <a:ext cx="671979" cy="369332"/>
          </a:xfrm>
          <a:prstGeom prst="rect">
            <a:avLst/>
          </a:prstGeom>
          <a:noFill/>
        </p:spPr>
        <p:txBody>
          <a:bodyPr wrap="none" rtlCol="0">
            <a:spAutoFit/>
          </a:bodyPr>
          <a:lstStyle/>
          <a:p>
            <a:r>
              <a:rPr lang="en-US" dirty="0" smtClean="0"/>
              <a:t>labor</a:t>
            </a:r>
            <a:endParaRPr lang="en-US" dirty="0"/>
          </a:p>
        </p:txBody>
      </p:sp>
      <p:sp>
        <p:nvSpPr>
          <p:cNvPr id="27" name="TextBox 26"/>
          <p:cNvSpPr txBox="1"/>
          <p:nvPr/>
        </p:nvSpPr>
        <p:spPr>
          <a:xfrm>
            <a:off x="1863103" y="5105400"/>
            <a:ext cx="301686" cy="369332"/>
          </a:xfrm>
          <a:prstGeom prst="rect">
            <a:avLst/>
          </a:prstGeom>
          <a:noFill/>
        </p:spPr>
        <p:txBody>
          <a:bodyPr wrap="none" rtlCol="0">
            <a:spAutoFit/>
          </a:bodyPr>
          <a:lstStyle/>
          <a:p>
            <a:r>
              <a:rPr lang="en-US" dirty="0" smtClean="0"/>
              <a:t>0</a:t>
            </a:r>
            <a:endParaRPr lang="en-US" dirty="0"/>
          </a:p>
        </p:txBody>
      </p:sp>
      <p:sp>
        <p:nvSpPr>
          <p:cNvPr id="28" name="TextBox 27"/>
          <p:cNvSpPr txBox="1"/>
          <p:nvPr/>
        </p:nvSpPr>
        <p:spPr>
          <a:xfrm>
            <a:off x="1755714" y="3326368"/>
            <a:ext cx="282450" cy="369332"/>
          </a:xfrm>
          <a:prstGeom prst="rect">
            <a:avLst/>
          </a:prstGeom>
          <a:noFill/>
        </p:spPr>
        <p:txBody>
          <a:bodyPr wrap="none" rtlCol="0">
            <a:spAutoFit/>
          </a:bodyPr>
          <a:lstStyle/>
          <a:p>
            <a:r>
              <a:rPr lang="en-US" dirty="0"/>
              <a:t>L</a:t>
            </a:r>
          </a:p>
        </p:txBody>
      </p:sp>
      <p:sp>
        <p:nvSpPr>
          <p:cNvPr id="29" name="TextBox 28"/>
          <p:cNvSpPr txBox="1"/>
          <p:nvPr/>
        </p:nvSpPr>
        <p:spPr>
          <a:xfrm>
            <a:off x="3271227" y="5105400"/>
            <a:ext cx="304892" cy="369332"/>
          </a:xfrm>
          <a:prstGeom prst="rect">
            <a:avLst/>
          </a:prstGeom>
          <a:noFill/>
        </p:spPr>
        <p:txBody>
          <a:bodyPr wrap="none" rtlCol="0">
            <a:spAutoFit/>
          </a:bodyPr>
          <a:lstStyle/>
          <a:p>
            <a:r>
              <a:rPr lang="en-US" dirty="0"/>
              <a:t>K</a:t>
            </a:r>
          </a:p>
        </p:txBody>
      </p:sp>
      <p:sp>
        <p:nvSpPr>
          <p:cNvPr id="30" name="TextBox 29"/>
          <p:cNvSpPr txBox="1"/>
          <p:nvPr/>
        </p:nvSpPr>
        <p:spPr>
          <a:xfrm>
            <a:off x="5183157" y="5105400"/>
            <a:ext cx="309700" cy="369332"/>
          </a:xfrm>
          <a:prstGeom prst="rect">
            <a:avLst/>
          </a:prstGeom>
          <a:noFill/>
        </p:spPr>
        <p:txBody>
          <a:bodyPr wrap="none" rtlCol="0">
            <a:spAutoFit/>
          </a:bodyPr>
          <a:lstStyle/>
          <a:p>
            <a:r>
              <a:rPr lang="en-US" dirty="0"/>
              <a:t>B</a:t>
            </a:r>
          </a:p>
        </p:txBody>
      </p:sp>
      <p:sp>
        <p:nvSpPr>
          <p:cNvPr id="31" name="TextBox 30"/>
          <p:cNvSpPr txBox="1"/>
          <p:nvPr/>
        </p:nvSpPr>
        <p:spPr>
          <a:xfrm>
            <a:off x="1712260" y="2101334"/>
            <a:ext cx="317716" cy="369332"/>
          </a:xfrm>
          <a:prstGeom prst="rect">
            <a:avLst/>
          </a:prstGeom>
          <a:noFill/>
        </p:spPr>
        <p:txBody>
          <a:bodyPr wrap="none" rtlCol="0">
            <a:spAutoFit/>
          </a:bodyPr>
          <a:lstStyle/>
          <a:p>
            <a:r>
              <a:rPr lang="en-US" dirty="0"/>
              <a:t>A</a:t>
            </a:r>
          </a:p>
        </p:txBody>
      </p:sp>
      <p:sp>
        <p:nvSpPr>
          <p:cNvPr id="32" name="TextBox 31"/>
          <p:cNvSpPr txBox="1"/>
          <p:nvPr/>
        </p:nvSpPr>
        <p:spPr>
          <a:xfrm>
            <a:off x="6630957" y="5186341"/>
            <a:ext cx="803490" cy="369332"/>
          </a:xfrm>
          <a:prstGeom prst="rect">
            <a:avLst/>
          </a:prstGeom>
          <a:noFill/>
        </p:spPr>
        <p:txBody>
          <a:bodyPr wrap="none" rtlCol="0">
            <a:spAutoFit/>
          </a:bodyPr>
          <a:lstStyle/>
          <a:p>
            <a:r>
              <a:rPr lang="en-US" dirty="0" smtClean="0"/>
              <a:t>capital</a:t>
            </a:r>
            <a:endParaRPr lang="en-US" dirty="0"/>
          </a:p>
        </p:txBody>
      </p:sp>
      <p:sp>
        <p:nvSpPr>
          <p:cNvPr id="33" name="TextBox 32"/>
          <p:cNvSpPr txBox="1"/>
          <p:nvPr/>
        </p:nvSpPr>
        <p:spPr>
          <a:xfrm>
            <a:off x="5891296" y="4597155"/>
            <a:ext cx="514885" cy="369332"/>
          </a:xfrm>
          <a:prstGeom prst="rect">
            <a:avLst/>
          </a:prstGeom>
          <a:noFill/>
        </p:spPr>
        <p:txBody>
          <a:bodyPr wrap="none" rtlCol="0">
            <a:spAutoFit/>
          </a:bodyPr>
          <a:lstStyle/>
          <a:p>
            <a:r>
              <a:rPr lang="en-US" dirty="0" smtClean="0"/>
              <a:t>IQ1</a:t>
            </a:r>
            <a:endParaRPr lang="en-US" dirty="0"/>
          </a:p>
        </p:txBody>
      </p:sp>
      <p:sp>
        <p:nvSpPr>
          <p:cNvPr id="34" name="TextBox 33"/>
          <p:cNvSpPr txBox="1"/>
          <p:nvPr/>
        </p:nvSpPr>
        <p:spPr>
          <a:xfrm>
            <a:off x="6042139" y="4230193"/>
            <a:ext cx="514885" cy="369332"/>
          </a:xfrm>
          <a:prstGeom prst="rect">
            <a:avLst/>
          </a:prstGeom>
          <a:noFill/>
        </p:spPr>
        <p:txBody>
          <a:bodyPr wrap="none" rtlCol="0">
            <a:spAutoFit/>
          </a:bodyPr>
          <a:lstStyle/>
          <a:p>
            <a:r>
              <a:rPr lang="en-US" dirty="0" smtClean="0"/>
              <a:t>IQ2</a:t>
            </a:r>
            <a:endParaRPr lang="en-US" dirty="0"/>
          </a:p>
        </p:txBody>
      </p:sp>
      <p:sp>
        <p:nvSpPr>
          <p:cNvPr id="35" name="TextBox 34"/>
          <p:cNvSpPr txBox="1"/>
          <p:nvPr/>
        </p:nvSpPr>
        <p:spPr>
          <a:xfrm>
            <a:off x="6238026" y="3860861"/>
            <a:ext cx="514885" cy="369332"/>
          </a:xfrm>
          <a:prstGeom prst="rect">
            <a:avLst/>
          </a:prstGeom>
          <a:noFill/>
        </p:spPr>
        <p:txBody>
          <a:bodyPr wrap="none" rtlCol="0">
            <a:spAutoFit/>
          </a:bodyPr>
          <a:lstStyle/>
          <a:p>
            <a:r>
              <a:rPr lang="en-US" dirty="0" smtClean="0"/>
              <a:t>IQ3</a:t>
            </a:r>
            <a:endParaRPr lang="en-US" dirty="0"/>
          </a:p>
        </p:txBody>
      </p:sp>
      <p:sp>
        <p:nvSpPr>
          <p:cNvPr id="36" name="TextBox 35"/>
          <p:cNvSpPr txBox="1"/>
          <p:nvPr/>
        </p:nvSpPr>
        <p:spPr>
          <a:xfrm>
            <a:off x="1736306" y="1348632"/>
            <a:ext cx="293670" cy="369332"/>
          </a:xfrm>
          <a:prstGeom prst="rect">
            <a:avLst/>
          </a:prstGeom>
          <a:noFill/>
        </p:spPr>
        <p:txBody>
          <a:bodyPr wrap="none" rtlCol="0">
            <a:spAutoFit/>
          </a:bodyPr>
          <a:lstStyle/>
          <a:p>
            <a:r>
              <a:rPr lang="en-US" dirty="0"/>
              <a:t>g</a:t>
            </a:r>
          </a:p>
        </p:txBody>
      </p:sp>
      <p:sp>
        <p:nvSpPr>
          <p:cNvPr id="37" name="TextBox 36"/>
          <p:cNvSpPr txBox="1"/>
          <p:nvPr/>
        </p:nvSpPr>
        <p:spPr>
          <a:xfrm>
            <a:off x="3422070" y="3181989"/>
            <a:ext cx="417102" cy="369332"/>
          </a:xfrm>
          <a:prstGeom prst="rect">
            <a:avLst/>
          </a:prstGeom>
          <a:noFill/>
        </p:spPr>
        <p:txBody>
          <a:bodyPr wrap="none" rtlCol="0">
            <a:spAutoFit/>
          </a:bodyPr>
          <a:lstStyle/>
          <a:p>
            <a:r>
              <a:rPr lang="en-US" dirty="0" smtClean="0"/>
              <a:t>e2</a:t>
            </a:r>
            <a:endParaRPr lang="en-US" dirty="0"/>
          </a:p>
        </p:txBody>
      </p:sp>
      <p:sp>
        <p:nvSpPr>
          <p:cNvPr id="38" name="TextBox 37"/>
          <p:cNvSpPr txBox="1"/>
          <p:nvPr/>
        </p:nvSpPr>
        <p:spPr>
          <a:xfrm>
            <a:off x="6302076" y="5186341"/>
            <a:ext cx="255198" cy="369332"/>
          </a:xfrm>
          <a:prstGeom prst="rect">
            <a:avLst/>
          </a:prstGeom>
          <a:noFill/>
        </p:spPr>
        <p:txBody>
          <a:bodyPr wrap="none" rtlCol="0">
            <a:spAutoFit/>
          </a:bodyPr>
          <a:lstStyle/>
          <a:p>
            <a:r>
              <a:rPr lang="en-US" dirty="0"/>
              <a:t>f</a:t>
            </a:r>
          </a:p>
        </p:txBody>
      </p:sp>
      <p:cxnSp>
        <p:nvCxnSpPr>
          <p:cNvPr id="4" name="Straight Connector 3"/>
          <p:cNvCxnSpPr/>
          <p:nvPr/>
        </p:nvCxnSpPr>
        <p:spPr>
          <a:xfrm>
            <a:off x="2057400" y="3061851"/>
            <a:ext cx="2526369" cy="2043549"/>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2038164" y="1459284"/>
            <a:ext cx="4261417" cy="3646116"/>
          </a:xfrm>
          <a:prstGeom prst="line">
            <a:avLst/>
          </a:prstGeom>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2608137" y="3733980"/>
            <a:ext cx="417102" cy="369332"/>
          </a:xfrm>
          <a:prstGeom prst="rect">
            <a:avLst/>
          </a:prstGeom>
          <a:noFill/>
        </p:spPr>
        <p:txBody>
          <a:bodyPr wrap="none" rtlCol="0">
            <a:spAutoFit/>
          </a:bodyPr>
          <a:lstStyle/>
          <a:p>
            <a:r>
              <a:rPr lang="en-US" dirty="0" smtClean="0"/>
              <a:t>e1</a:t>
            </a:r>
            <a:endParaRPr lang="en-US" dirty="0"/>
          </a:p>
        </p:txBody>
      </p:sp>
      <p:sp>
        <p:nvSpPr>
          <p:cNvPr id="40" name="TextBox 39"/>
          <p:cNvSpPr txBox="1"/>
          <p:nvPr/>
        </p:nvSpPr>
        <p:spPr>
          <a:xfrm>
            <a:off x="3736914" y="2463739"/>
            <a:ext cx="417102" cy="369332"/>
          </a:xfrm>
          <a:prstGeom prst="rect">
            <a:avLst/>
          </a:prstGeom>
          <a:noFill/>
        </p:spPr>
        <p:txBody>
          <a:bodyPr wrap="none" rtlCol="0">
            <a:spAutoFit/>
          </a:bodyPr>
          <a:lstStyle/>
          <a:p>
            <a:r>
              <a:rPr lang="en-US" dirty="0" smtClean="0"/>
              <a:t>e3</a:t>
            </a:r>
            <a:endParaRPr lang="en-US" dirty="0"/>
          </a:p>
        </p:txBody>
      </p:sp>
      <p:cxnSp>
        <p:nvCxnSpPr>
          <p:cNvPr id="14" name="Straight Connector 13"/>
          <p:cNvCxnSpPr/>
          <p:nvPr/>
        </p:nvCxnSpPr>
        <p:spPr>
          <a:xfrm flipV="1">
            <a:off x="2956602" y="2311519"/>
            <a:ext cx="1711036" cy="1549342"/>
          </a:xfrm>
          <a:prstGeom prst="line">
            <a:avLst/>
          </a:prstGeom>
        </p:spPr>
        <p:style>
          <a:lnRef idx="2">
            <a:schemeClr val="dk1"/>
          </a:lnRef>
          <a:fillRef idx="0">
            <a:schemeClr val="dk1"/>
          </a:fillRef>
          <a:effectRef idx="1">
            <a:schemeClr val="dk1"/>
          </a:effectRef>
          <a:fontRef idx="minor">
            <a:schemeClr val="tx1"/>
          </a:fontRef>
        </p:style>
      </p:cxnSp>
      <p:sp>
        <p:nvSpPr>
          <p:cNvPr id="41" name="TextBox 40"/>
          <p:cNvSpPr txBox="1"/>
          <p:nvPr/>
        </p:nvSpPr>
        <p:spPr>
          <a:xfrm>
            <a:off x="4660167" y="2094407"/>
            <a:ext cx="303288" cy="369332"/>
          </a:xfrm>
          <a:prstGeom prst="rect">
            <a:avLst/>
          </a:prstGeom>
          <a:noFill/>
        </p:spPr>
        <p:txBody>
          <a:bodyPr wrap="none" rtlCol="0">
            <a:spAutoFit/>
          </a:bodyPr>
          <a:lstStyle/>
          <a:p>
            <a:r>
              <a:rPr lang="en-US" dirty="0"/>
              <a:t>P</a:t>
            </a:r>
          </a:p>
        </p:txBody>
      </p:sp>
      <p:cxnSp>
        <p:nvCxnSpPr>
          <p:cNvPr id="17" name="Straight Arrow Connector 16"/>
          <p:cNvCxnSpPr/>
          <p:nvPr/>
        </p:nvCxnSpPr>
        <p:spPr>
          <a:xfrm flipH="1">
            <a:off x="4287984" y="2648405"/>
            <a:ext cx="895173"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5285509" y="2463739"/>
            <a:ext cx="1618841" cy="369332"/>
          </a:xfrm>
          <a:prstGeom prst="rect">
            <a:avLst/>
          </a:prstGeom>
          <a:noFill/>
        </p:spPr>
        <p:txBody>
          <a:bodyPr wrap="none" rtlCol="0">
            <a:spAutoFit/>
          </a:bodyPr>
          <a:lstStyle/>
          <a:p>
            <a:r>
              <a:rPr lang="en-US" dirty="0" smtClean="0"/>
              <a:t>Expansion path</a:t>
            </a:r>
            <a:endParaRPr lang="en-US" dirty="0"/>
          </a:p>
        </p:txBody>
      </p:sp>
      <p:sp>
        <p:nvSpPr>
          <p:cNvPr id="44" name="TextBox 43"/>
          <p:cNvSpPr txBox="1"/>
          <p:nvPr/>
        </p:nvSpPr>
        <p:spPr>
          <a:xfrm>
            <a:off x="4418521" y="5183971"/>
            <a:ext cx="327334" cy="369332"/>
          </a:xfrm>
          <a:prstGeom prst="rect">
            <a:avLst/>
          </a:prstGeom>
          <a:noFill/>
        </p:spPr>
        <p:txBody>
          <a:bodyPr wrap="none" rtlCol="0">
            <a:spAutoFit/>
          </a:bodyPr>
          <a:lstStyle/>
          <a:p>
            <a:r>
              <a:rPr lang="en-US" dirty="0"/>
              <a:t>D</a:t>
            </a:r>
          </a:p>
        </p:txBody>
      </p:sp>
      <p:sp>
        <p:nvSpPr>
          <p:cNvPr id="46" name="TextBox 45"/>
          <p:cNvSpPr txBox="1"/>
          <p:nvPr/>
        </p:nvSpPr>
        <p:spPr>
          <a:xfrm>
            <a:off x="1674750" y="2692528"/>
            <a:ext cx="308098" cy="369332"/>
          </a:xfrm>
          <a:prstGeom prst="rect">
            <a:avLst/>
          </a:prstGeom>
          <a:noFill/>
        </p:spPr>
        <p:txBody>
          <a:bodyPr wrap="none" rtlCol="0">
            <a:spAutoFit/>
          </a:bodyPr>
          <a:lstStyle/>
          <a:p>
            <a:r>
              <a:rPr lang="en-US" dirty="0"/>
              <a:t>C</a:t>
            </a:r>
          </a:p>
        </p:txBody>
      </p:sp>
    </p:spTree>
    <p:extLst>
      <p:ext uri="{BB962C8B-B14F-4D97-AF65-F5344CB8AC3E}">
        <p14:creationId xmlns:p14="http://schemas.microsoft.com/office/powerpoint/2010/main" val="111953556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1091333" y="228600"/>
            <a:ext cx="6808934" cy="655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0679730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951150" y="228600"/>
            <a:ext cx="7165500" cy="6477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1137939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811164" y="457200"/>
            <a:ext cx="7521672" cy="6019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2849103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304800"/>
            <a:ext cx="8229600" cy="609600"/>
          </a:xfrm>
        </p:spPr>
        <p:txBody>
          <a:bodyPr>
            <a:normAutofit/>
          </a:bodyPr>
          <a:lstStyle/>
          <a:p>
            <a:r>
              <a:rPr lang="en-US" sz="2400" b="1" dirty="0" smtClean="0"/>
              <a:t>B. Minimization of cost at given production quota</a:t>
            </a:r>
            <a:endParaRPr lang="en-US" sz="2400" b="1" dirty="0"/>
          </a:p>
        </p:txBody>
      </p:sp>
      <p:sp>
        <p:nvSpPr>
          <p:cNvPr id="3" name="Content Placeholder 2"/>
          <p:cNvSpPr>
            <a:spLocks noGrp="1"/>
          </p:cNvSpPr>
          <p:nvPr>
            <p:ph idx="1"/>
          </p:nvPr>
        </p:nvSpPr>
        <p:spPr>
          <a:xfrm>
            <a:off x="228600" y="1143000"/>
            <a:ext cx="8686800" cy="5486400"/>
          </a:xfrm>
        </p:spPr>
        <p:txBody>
          <a:bodyPr>
            <a:normAutofit lnSpcReduction="10000"/>
          </a:bodyPr>
          <a:lstStyle/>
          <a:p>
            <a:r>
              <a:rPr lang="en-US" sz="2200" dirty="0" smtClean="0"/>
              <a:t>If the entrepreneur has already decided about the level of output to be produced.</a:t>
            </a:r>
          </a:p>
          <a:p>
            <a:pPr marL="0" indent="0">
              <a:buNone/>
            </a:pPr>
            <a:r>
              <a:rPr lang="en-US" sz="2200" dirty="0" smtClean="0"/>
              <a:t>Assumptions</a:t>
            </a:r>
          </a:p>
          <a:p>
            <a:pPr marL="457200" indent="-457200">
              <a:buFont typeface="+mj-lt"/>
              <a:buAutoNum type="arabicPeriod"/>
            </a:pPr>
            <a:r>
              <a:rPr lang="en-US" sz="2200" i="1" dirty="0" smtClean="0"/>
              <a:t>Producer must have </a:t>
            </a:r>
            <a:r>
              <a:rPr lang="en-US" sz="2200" i="1" dirty="0" err="1" smtClean="0"/>
              <a:t>iso</a:t>
            </a:r>
            <a:r>
              <a:rPr lang="en-US" sz="2200" i="1" dirty="0" smtClean="0"/>
              <a:t>-quant and family of </a:t>
            </a:r>
            <a:r>
              <a:rPr lang="en-US" sz="2200" i="1" dirty="0" err="1" smtClean="0"/>
              <a:t>iso</a:t>
            </a:r>
            <a:r>
              <a:rPr lang="en-US" sz="2200" i="1" dirty="0" smtClean="0"/>
              <a:t>-cost line.</a:t>
            </a:r>
          </a:p>
          <a:p>
            <a:pPr marL="457200" indent="-457200">
              <a:buFont typeface="+mj-lt"/>
              <a:buAutoNum type="arabicPeriod"/>
            </a:pPr>
            <a:r>
              <a:rPr lang="en-US" sz="2200" i="1" dirty="0" smtClean="0"/>
              <a:t>Producer must be rational.  </a:t>
            </a:r>
            <a:endParaRPr lang="en-US" sz="2200" i="1" dirty="0"/>
          </a:p>
          <a:p>
            <a:pPr marL="457200" indent="-457200">
              <a:buFont typeface="+mj-lt"/>
              <a:buAutoNum type="arabicPeriod"/>
            </a:pPr>
            <a:r>
              <a:rPr lang="en-US" sz="2200" i="1" dirty="0" smtClean="0"/>
              <a:t>Prices of two inputs remain fixed.</a:t>
            </a:r>
          </a:p>
          <a:p>
            <a:pPr marL="457200" indent="-457200">
              <a:buFont typeface="+mj-lt"/>
              <a:buAutoNum type="arabicPeriod"/>
            </a:pPr>
            <a:r>
              <a:rPr lang="en-US" sz="2200" i="1" dirty="0" smtClean="0"/>
              <a:t>Producer has different level of investment capacity or total cost outlay.</a:t>
            </a:r>
          </a:p>
          <a:p>
            <a:pPr marL="457200" indent="-457200">
              <a:buFont typeface="+mj-lt"/>
              <a:buAutoNum type="arabicPeriod"/>
            </a:pPr>
            <a:r>
              <a:rPr lang="en-US" sz="2200" i="1" dirty="0" smtClean="0"/>
              <a:t>Producer has to produce given level of output at minimum cost. </a:t>
            </a:r>
          </a:p>
          <a:p>
            <a:pPr marL="0" indent="0">
              <a:buNone/>
            </a:pPr>
            <a:r>
              <a:rPr lang="en-US" sz="2200" b="1" dirty="0"/>
              <a:t>Conditions:</a:t>
            </a:r>
          </a:p>
          <a:p>
            <a:pPr marL="514350" indent="-514350">
              <a:buFont typeface="+mj-lt"/>
              <a:buAutoNum type="arabicPeriod"/>
            </a:pPr>
            <a:r>
              <a:rPr lang="en-US" sz="2200" b="1" dirty="0"/>
              <a:t>Necessary(1</a:t>
            </a:r>
            <a:r>
              <a:rPr lang="en-US" sz="2200" b="1" baseline="30000" dirty="0"/>
              <a:t>st</a:t>
            </a:r>
            <a:r>
              <a:rPr lang="en-US" sz="2200" b="1" dirty="0"/>
              <a:t> order) condition: </a:t>
            </a:r>
            <a:r>
              <a:rPr lang="en-US" sz="2200" dirty="0" err="1"/>
              <a:t>iso</a:t>
            </a:r>
            <a:r>
              <a:rPr lang="en-US" sz="2200" dirty="0"/>
              <a:t>-cost line is tangent to </a:t>
            </a:r>
            <a:r>
              <a:rPr lang="en-US" sz="2200" dirty="0" err="1"/>
              <a:t>iso</a:t>
            </a:r>
            <a:r>
              <a:rPr lang="en-US" sz="2200" dirty="0"/>
              <a:t>-quant(or the slope of </a:t>
            </a:r>
            <a:r>
              <a:rPr lang="en-US" sz="2200" dirty="0" err="1"/>
              <a:t>iso</a:t>
            </a:r>
            <a:r>
              <a:rPr lang="en-US" sz="2200" dirty="0"/>
              <a:t>-quant equals to the slope of </a:t>
            </a:r>
            <a:r>
              <a:rPr lang="en-US" sz="2200" dirty="0" err="1"/>
              <a:t>iso</a:t>
            </a:r>
            <a:r>
              <a:rPr lang="en-US" sz="2200" dirty="0"/>
              <a:t>-cost line, (i.e. MRTS</a:t>
            </a:r>
            <a:r>
              <a:rPr lang="en-US" sz="2200" baseline="-25000" dirty="0"/>
              <a:t>KL</a:t>
            </a:r>
            <a:r>
              <a:rPr lang="en-US" sz="2200" dirty="0"/>
              <a:t> </a:t>
            </a:r>
            <a:r>
              <a:rPr lang="en-US" sz="2200" dirty="0">
                <a:latin typeface="Cambria Math"/>
                <a:ea typeface="Cambria Math"/>
              </a:rPr>
              <a:t>=M</a:t>
            </a:r>
            <a:r>
              <a:rPr lang="en-US" sz="2200" dirty="0"/>
              <a:t>P</a:t>
            </a:r>
            <a:r>
              <a:rPr lang="en-US" sz="2200" baseline="-25000" dirty="0"/>
              <a:t>K</a:t>
            </a:r>
            <a:r>
              <a:rPr lang="en-US" sz="2200" dirty="0"/>
              <a:t>/</a:t>
            </a:r>
            <a:r>
              <a:rPr lang="en-US" sz="2200" dirty="0">
                <a:latin typeface="Cambria Math"/>
                <a:ea typeface="Cambria Math"/>
              </a:rPr>
              <a:t>M</a:t>
            </a:r>
            <a:r>
              <a:rPr lang="en-US" sz="2200" dirty="0"/>
              <a:t>P</a:t>
            </a:r>
            <a:r>
              <a:rPr lang="en-US" sz="2200" baseline="-25000" dirty="0"/>
              <a:t>L</a:t>
            </a:r>
            <a:r>
              <a:rPr lang="en-US" sz="2200" dirty="0"/>
              <a:t> )= r/w </a:t>
            </a:r>
          </a:p>
          <a:p>
            <a:pPr marL="514350" indent="-514350">
              <a:buFont typeface="+mj-lt"/>
              <a:buAutoNum type="arabicPeriod"/>
            </a:pPr>
            <a:r>
              <a:rPr lang="en-US" sz="2200" b="1" dirty="0"/>
              <a:t>Sufficient (2</a:t>
            </a:r>
            <a:r>
              <a:rPr lang="en-US" sz="2200" b="1" baseline="30000" dirty="0"/>
              <a:t>nd</a:t>
            </a:r>
            <a:r>
              <a:rPr lang="en-US" sz="2200" b="1" dirty="0"/>
              <a:t> order) condition: </a:t>
            </a:r>
            <a:r>
              <a:rPr lang="en-US" sz="2200" dirty="0" err="1"/>
              <a:t>iso</a:t>
            </a:r>
            <a:r>
              <a:rPr lang="en-US" sz="2200" dirty="0"/>
              <a:t>-quant must be convex to the origin at tangent point</a:t>
            </a:r>
          </a:p>
          <a:p>
            <a:pPr marL="0" indent="0">
              <a:buNone/>
            </a:pPr>
            <a:endParaRPr lang="en-US" sz="2400" i="1" dirty="0"/>
          </a:p>
        </p:txBody>
      </p:sp>
    </p:spTree>
    <p:extLst>
      <p:ext uri="{BB962C8B-B14F-4D97-AF65-F5344CB8AC3E}">
        <p14:creationId xmlns:p14="http://schemas.microsoft.com/office/powerpoint/2010/main" val="108526357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228600"/>
            <a:ext cx="8382000" cy="6400800"/>
          </a:xfrm>
        </p:spPr>
        <p:txBody>
          <a:bodyPr/>
          <a:lstStyle/>
          <a:p>
            <a:pPr marL="0" indent="0">
              <a:buNone/>
            </a:pPr>
            <a:r>
              <a:rPr lang="en-US" dirty="0" smtClean="0"/>
              <a:t>Least cost combination of two factor inputs</a:t>
            </a:r>
            <a:endParaRPr lang="en-US" dirty="0"/>
          </a:p>
        </p:txBody>
      </p:sp>
      <p:cxnSp>
        <p:nvCxnSpPr>
          <p:cNvPr id="5" name="Straight Connector 4"/>
          <p:cNvCxnSpPr/>
          <p:nvPr/>
        </p:nvCxnSpPr>
        <p:spPr>
          <a:xfrm>
            <a:off x="2057400" y="1295400"/>
            <a:ext cx="0" cy="3810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2057400" y="5105400"/>
            <a:ext cx="4724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2057400" y="2286000"/>
            <a:ext cx="3276600" cy="2819400"/>
          </a:xfrm>
          <a:prstGeom prst="line">
            <a:avLst/>
          </a:prstGeom>
        </p:spPr>
        <p:style>
          <a:lnRef idx="1">
            <a:schemeClr val="accent1"/>
          </a:lnRef>
          <a:fillRef idx="0">
            <a:schemeClr val="accent1"/>
          </a:fillRef>
          <a:effectRef idx="0">
            <a:schemeClr val="accent1"/>
          </a:effectRef>
          <a:fontRef idx="minor">
            <a:schemeClr val="tx1"/>
          </a:fontRef>
        </p:style>
      </p:cxnSp>
      <p:sp>
        <p:nvSpPr>
          <p:cNvPr id="12" name="Freeform 11"/>
          <p:cNvSpPr/>
          <p:nvPr/>
        </p:nvSpPr>
        <p:spPr>
          <a:xfrm>
            <a:off x="2576948" y="1814951"/>
            <a:ext cx="3422072" cy="2493818"/>
          </a:xfrm>
          <a:custGeom>
            <a:avLst/>
            <a:gdLst>
              <a:gd name="connsiteX0" fmla="*/ 0 w 3422072"/>
              <a:gd name="connsiteY0" fmla="*/ 0 h 2493818"/>
              <a:gd name="connsiteX1" fmla="*/ 928254 w 3422072"/>
              <a:gd name="connsiteY1" fmla="*/ 1690254 h 2493818"/>
              <a:gd name="connsiteX2" fmla="*/ 3422072 w 3422072"/>
              <a:gd name="connsiteY2" fmla="*/ 2493818 h 2493818"/>
              <a:gd name="connsiteX3" fmla="*/ 3422072 w 3422072"/>
              <a:gd name="connsiteY3" fmla="*/ 2493818 h 2493818"/>
            </a:gdLst>
            <a:ahLst/>
            <a:cxnLst>
              <a:cxn ang="0">
                <a:pos x="connsiteX0" y="connsiteY0"/>
              </a:cxn>
              <a:cxn ang="0">
                <a:pos x="connsiteX1" y="connsiteY1"/>
              </a:cxn>
              <a:cxn ang="0">
                <a:pos x="connsiteX2" y="connsiteY2"/>
              </a:cxn>
              <a:cxn ang="0">
                <a:pos x="connsiteX3" y="connsiteY3"/>
              </a:cxn>
            </a:cxnLst>
            <a:rect l="l" t="t" r="r" b="b"/>
            <a:pathLst>
              <a:path w="3422072" h="2493818">
                <a:moveTo>
                  <a:pt x="0" y="0"/>
                </a:moveTo>
                <a:cubicBezTo>
                  <a:pt x="178954" y="637309"/>
                  <a:pt x="357909" y="1274618"/>
                  <a:pt x="928254" y="1690254"/>
                </a:cubicBezTo>
                <a:cubicBezTo>
                  <a:pt x="1498599" y="2105890"/>
                  <a:pt x="3422072" y="2493818"/>
                  <a:pt x="3422072" y="2493818"/>
                </a:cubicBezTo>
                <a:lnTo>
                  <a:pt x="3422072" y="2493818"/>
                </a:lnTo>
              </a:path>
            </a:pathLst>
          </a:cu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5" name="Straight Connector 14"/>
          <p:cNvCxnSpPr/>
          <p:nvPr/>
        </p:nvCxnSpPr>
        <p:spPr>
          <a:xfrm>
            <a:off x="3422070" y="3449785"/>
            <a:ext cx="0" cy="1655615"/>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flipH="1">
            <a:off x="2057400" y="3442855"/>
            <a:ext cx="1364670" cy="6930"/>
          </a:xfrm>
          <a:prstGeom prst="line">
            <a:avLst/>
          </a:prstGeom>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1492810" y="1089952"/>
            <a:ext cx="671979" cy="369332"/>
          </a:xfrm>
          <a:prstGeom prst="rect">
            <a:avLst/>
          </a:prstGeom>
          <a:noFill/>
        </p:spPr>
        <p:txBody>
          <a:bodyPr wrap="none" rtlCol="0">
            <a:spAutoFit/>
          </a:bodyPr>
          <a:lstStyle/>
          <a:p>
            <a:r>
              <a:rPr lang="en-US" dirty="0" smtClean="0"/>
              <a:t>labor</a:t>
            </a:r>
            <a:endParaRPr lang="en-US" dirty="0"/>
          </a:p>
        </p:txBody>
      </p:sp>
      <p:sp>
        <p:nvSpPr>
          <p:cNvPr id="27" name="TextBox 26"/>
          <p:cNvSpPr txBox="1"/>
          <p:nvPr/>
        </p:nvSpPr>
        <p:spPr>
          <a:xfrm>
            <a:off x="1863103" y="5105400"/>
            <a:ext cx="301686" cy="369332"/>
          </a:xfrm>
          <a:prstGeom prst="rect">
            <a:avLst/>
          </a:prstGeom>
          <a:noFill/>
        </p:spPr>
        <p:txBody>
          <a:bodyPr wrap="none" rtlCol="0">
            <a:spAutoFit/>
          </a:bodyPr>
          <a:lstStyle/>
          <a:p>
            <a:r>
              <a:rPr lang="en-US" dirty="0" smtClean="0"/>
              <a:t>0</a:t>
            </a:r>
            <a:endParaRPr lang="en-US" dirty="0"/>
          </a:p>
        </p:txBody>
      </p:sp>
      <p:sp>
        <p:nvSpPr>
          <p:cNvPr id="28" name="TextBox 27"/>
          <p:cNvSpPr txBox="1"/>
          <p:nvPr/>
        </p:nvSpPr>
        <p:spPr>
          <a:xfrm>
            <a:off x="1755714" y="3326368"/>
            <a:ext cx="282450" cy="369332"/>
          </a:xfrm>
          <a:prstGeom prst="rect">
            <a:avLst/>
          </a:prstGeom>
          <a:noFill/>
        </p:spPr>
        <p:txBody>
          <a:bodyPr wrap="none" rtlCol="0">
            <a:spAutoFit/>
          </a:bodyPr>
          <a:lstStyle/>
          <a:p>
            <a:r>
              <a:rPr lang="en-US" dirty="0"/>
              <a:t>L</a:t>
            </a:r>
          </a:p>
        </p:txBody>
      </p:sp>
      <p:sp>
        <p:nvSpPr>
          <p:cNvPr id="29" name="TextBox 28"/>
          <p:cNvSpPr txBox="1"/>
          <p:nvPr/>
        </p:nvSpPr>
        <p:spPr>
          <a:xfrm>
            <a:off x="3271227" y="5105400"/>
            <a:ext cx="304892" cy="369332"/>
          </a:xfrm>
          <a:prstGeom prst="rect">
            <a:avLst/>
          </a:prstGeom>
          <a:noFill/>
        </p:spPr>
        <p:txBody>
          <a:bodyPr wrap="none" rtlCol="0">
            <a:spAutoFit/>
          </a:bodyPr>
          <a:lstStyle/>
          <a:p>
            <a:r>
              <a:rPr lang="en-US" dirty="0"/>
              <a:t>K</a:t>
            </a:r>
          </a:p>
        </p:txBody>
      </p:sp>
      <p:sp>
        <p:nvSpPr>
          <p:cNvPr id="30" name="TextBox 29"/>
          <p:cNvSpPr txBox="1"/>
          <p:nvPr/>
        </p:nvSpPr>
        <p:spPr>
          <a:xfrm>
            <a:off x="5183157" y="5105400"/>
            <a:ext cx="309700" cy="369332"/>
          </a:xfrm>
          <a:prstGeom prst="rect">
            <a:avLst/>
          </a:prstGeom>
          <a:noFill/>
        </p:spPr>
        <p:txBody>
          <a:bodyPr wrap="none" rtlCol="0">
            <a:spAutoFit/>
          </a:bodyPr>
          <a:lstStyle/>
          <a:p>
            <a:r>
              <a:rPr lang="en-US" dirty="0"/>
              <a:t>B</a:t>
            </a:r>
          </a:p>
        </p:txBody>
      </p:sp>
      <p:sp>
        <p:nvSpPr>
          <p:cNvPr id="31" name="TextBox 30"/>
          <p:cNvSpPr txBox="1"/>
          <p:nvPr/>
        </p:nvSpPr>
        <p:spPr>
          <a:xfrm>
            <a:off x="1712260" y="2101334"/>
            <a:ext cx="317716" cy="369332"/>
          </a:xfrm>
          <a:prstGeom prst="rect">
            <a:avLst/>
          </a:prstGeom>
          <a:noFill/>
        </p:spPr>
        <p:txBody>
          <a:bodyPr wrap="none" rtlCol="0">
            <a:spAutoFit/>
          </a:bodyPr>
          <a:lstStyle/>
          <a:p>
            <a:r>
              <a:rPr lang="en-US" dirty="0"/>
              <a:t>A</a:t>
            </a:r>
          </a:p>
        </p:txBody>
      </p:sp>
      <p:sp>
        <p:nvSpPr>
          <p:cNvPr id="32" name="TextBox 31"/>
          <p:cNvSpPr txBox="1"/>
          <p:nvPr/>
        </p:nvSpPr>
        <p:spPr>
          <a:xfrm>
            <a:off x="6630957" y="5186341"/>
            <a:ext cx="803490" cy="369332"/>
          </a:xfrm>
          <a:prstGeom prst="rect">
            <a:avLst/>
          </a:prstGeom>
          <a:noFill/>
        </p:spPr>
        <p:txBody>
          <a:bodyPr wrap="none" rtlCol="0">
            <a:spAutoFit/>
          </a:bodyPr>
          <a:lstStyle/>
          <a:p>
            <a:r>
              <a:rPr lang="en-US" dirty="0" smtClean="0"/>
              <a:t>capital</a:t>
            </a:r>
            <a:endParaRPr lang="en-US" dirty="0"/>
          </a:p>
        </p:txBody>
      </p:sp>
      <p:sp>
        <p:nvSpPr>
          <p:cNvPr id="34" name="TextBox 33"/>
          <p:cNvSpPr txBox="1"/>
          <p:nvPr/>
        </p:nvSpPr>
        <p:spPr>
          <a:xfrm>
            <a:off x="6042139" y="4230193"/>
            <a:ext cx="514885" cy="369332"/>
          </a:xfrm>
          <a:prstGeom prst="rect">
            <a:avLst/>
          </a:prstGeom>
          <a:noFill/>
        </p:spPr>
        <p:txBody>
          <a:bodyPr wrap="none" rtlCol="0">
            <a:spAutoFit/>
          </a:bodyPr>
          <a:lstStyle/>
          <a:p>
            <a:r>
              <a:rPr lang="en-US" dirty="0" smtClean="0"/>
              <a:t>IQ2</a:t>
            </a:r>
            <a:endParaRPr lang="en-US" dirty="0"/>
          </a:p>
        </p:txBody>
      </p:sp>
      <p:sp>
        <p:nvSpPr>
          <p:cNvPr id="36" name="TextBox 35"/>
          <p:cNvSpPr txBox="1"/>
          <p:nvPr/>
        </p:nvSpPr>
        <p:spPr>
          <a:xfrm>
            <a:off x="1736306" y="1348632"/>
            <a:ext cx="293670" cy="369332"/>
          </a:xfrm>
          <a:prstGeom prst="rect">
            <a:avLst/>
          </a:prstGeom>
          <a:noFill/>
        </p:spPr>
        <p:txBody>
          <a:bodyPr wrap="none" rtlCol="0">
            <a:spAutoFit/>
          </a:bodyPr>
          <a:lstStyle/>
          <a:p>
            <a:r>
              <a:rPr lang="en-US" dirty="0"/>
              <a:t>g</a:t>
            </a:r>
          </a:p>
        </p:txBody>
      </p:sp>
      <p:sp>
        <p:nvSpPr>
          <p:cNvPr id="37" name="TextBox 36"/>
          <p:cNvSpPr txBox="1"/>
          <p:nvPr/>
        </p:nvSpPr>
        <p:spPr>
          <a:xfrm>
            <a:off x="3422070" y="3181989"/>
            <a:ext cx="300082" cy="369332"/>
          </a:xfrm>
          <a:prstGeom prst="rect">
            <a:avLst/>
          </a:prstGeom>
          <a:noFill/>
        </p:spPr>
        <p:txBody>
          <a:bodyPr wrap="none" rtlCol="0">
            <a:spAutoFit/>
          </a:bodyPr>
          <a:lstStyle/>
          <a:p>
            <a:r>
              <a:rPr lang="en-US" dirty="0" smtClean="0"/>
              <a:t>e</a:t>
            </a:r>
            <a:endParaRPr lang="en-US" dirty="0"/>
          </a:p>
        </p:txBody>
      </p:sp>
      <p:sp>
        <p:nvSpPr>
          <p:cNvPr id="38" name="TextBox 37"/>
          <p:cNvSpPr txBox="1"/>
          <p:nvPr/>
        </p:nvSpPr>
        <p:spPr>
          <a:xfrm>
            <a:off x="6021139" y="5183971"/>
            <a:ext cx="255198" cy="369332"/>
          </a:xfrm>
          <a:prstGeom prst="rect">
            <a:avLst/>
          </a:prstGeom>
          <a:noFill/>
        </p:spPr>
        <p:txBody>
          <a:bodyPr wrap="none" rtlCol="0">
            <a:spAutoFit/>
          </a:bodyPr>
          <a:lstStyle/>
          <a:p>
            <a:r>
              <a:rPr lang="en-US" dirty="0"/>
              <a:t>f</a:t>
            </a:r>
          </a:p>
        </p:txBody>
      </p:sp>
      <p:cxnSp>
        <p:nvCxnSpPr>
          <p:cNvPr id="4" name="Straight Connector 3"/>
          <p:cNvCxnSpPr/>
          <p:nvPr/>
        </p:nvCxnSpPr>
        <p:spPr>
          <a:xfrm>
            <a:off x="2057400" y="3061851"/>
            <a:ext cx="2526369" cy="2043549"/>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2038164" y="1583979"/>
            <a:ext cx="4110574" cy="3544572"/>
          </a:xfrm>
          <a:prstGeom prst="line">
            <a:avLst/>
          </a:prstGeom>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4418521" y="5183971"/>
            <a:ext cx="327334" cy="369332"/>
          </a:xfrm>
          <a:prstGeom prst="rect">
            <a:avLst/>
          </a:prstGeom>
          <a:noFill/>
        </p:spPr>
        <p:txBody>
          <a:bodyPr wrap="none" rtlCol="0">
            <a:spAutoFit/>
          </a:bodyPr>
          <a:lstStyle/>
          <a:p>
            <a:r>
              <a:rPr lang="en-US" dirty="0"/>
              <a:t>D</a:t>
            </a:r>
          </a:p>
        </p:txBody>
      </p:sp>
      <p:sp>
        <p:nvSpPr>
          <p:cNvPr id="46" name="TextBox 45"/>
          <p:cNvSpPr txBox="1"/>
          <p:nvPr/>
        </p:nvSpPr>
        <p:spPr>
          <a:xfrm>
            <a:off x="1674750" y="2692528"/>
            <a:ext cx="308098" cy="369332"/>
          </a:xfrm>
          <a:prstGeom prst="rect">
            <a:avLst/>
          </a:prstGeom>
          <a:noFill/>
        </p:spPr>
        <p:txBody>
          <a:bodyPr wrap="none" rtlCol="0">
            <a:spAutoFit/>
          </a:bodyPr>
          <a:lstStyle/>
          <a:p>
            <a:r>
              <a:rPr lang="en-US" dirty="0"/>
              <a:t>C</a:t>
            </a:r>
          </a:p>
        </p:txBody>
      </p:sp>
      <p:sp>
        <p:nvSpPr>
          <p:cNvPr id="43" name="TextBox 42"/>
          <p:cNvSpPr txBox="1"/>
          <p:nvPr/>
        </p:nvSpPr>
        <p:spPr>
          <a:xfrm>
            <a:off x="2672063" y="1808024"/>
            <a:ext cx="264816" cy="369332"/>
          </a:xfrm>
          <a:prstGeom prst="rect">
            <a:avLst/>
          </a:prstGeom>
          <a:noFill/>
        </p:spPr>
        <p:txBody>
          <a:bodyPr wrap="none" rtlCol="0">
            <a:spAutoFit/>
          </a:bodyPr>
          <a:lstStyle/>
          <a:p>
            <a:r>
              <a:rPr lang="en-US" dirty="0" smtClean="0"/>
              <a:t>r</a:t>
            </a:r>
            <a:endParaRPr lang="en-US" dirty="0"/>
          </a:p>
        </p:txBody>
      </p:sp>
      <p:sp>
        <p:nvSpPr>
          <p:cNvPr id="45" name="TextBox 44"/>
          <p:cNvSpPr txBox="1"/>
          <p:nvPr/>
        </p:nvSpPr>
        <p:spPr>
          <a:xfrm>
            <a:off x="4852202" y="3695700"/>
            <a:ext cx="274434" cy="369332"/>
          </a:xfrm>
          <a:prstGeom prst="rect">
            <a:avLst/>
          </a:prstGeom>
          <a:noFill/>
        </p:spPr>
        <p:txBody>
          <a:bodyPr wrap="none" rtlCol="0">
            <a:spAutoFit/>
          </a:bodyPr>
          <a:lstStyle/>
          <a:p>
            <a:r>
              <a:rPr lang="en-US" dirty="0" smtClean="0"/>
              <a:t>s</a:t>
            </a:r>
            <a:endParaRPr lang="en-US" dirty="0"/>
          </a:p>
        </p:txBody>
      </p:sp>
    </p:spTree>
    <p:extLst>
      <p:ext uri="{BB962C8B-B14F-4D97-AF65-F5344CB8AC3E}">
        <p14:creationId xmlns:p14="http://schemas.microsoft.com/office/powerpoint/2010/main" val="266909762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p:spPr>
        <p:txBody>
          <a:bodyPr/>
          <a:lstStyle/>
          <a:p>
            <a:pPr algn="l"/>
            <a:r>
              <a:rPr lang="en-US" sz="3200" b="1" dirty="0" smtClean="0"/>
              <a:t>Law of returns to scale</a:t>
            </a:r>
            <a:endParaRPr lang="en-US" sz="3200" b="1" dirty="0"/>
          </a:p>
        </p:txBody>
      </p:sp>
      <p:sp>
        <p:nvSpPr>
          <p:cNvPr id="3" name="Content Placeholder 2"/>
          <p:cNvSpPr>
            <a:spLocks noGrp="1"/>
          </p:cNvSpPr>
          <p:nvPr>
            <p:ph idx="1"/>
          </p:nvPr>
        </p:nvSpPr>
        <p:spPr>
          <a:xfrm>
            <a:off x="457200" y="1030514"/>
            <a:ext cx="8229600" cy="5446486"/>
          </a:xfrm>
        </p:spPr>
        <p:txBody>
          <a:bodyPr>
            <a:normAutofit fontScale="92500" lnSpcReduction="20000"/>
          </a:bodyPr>
          <a:lstStyle/>
          <a:p>
            <a:r>
              <a:rPr lang="en-US" dirty="0" smtClean="0"/>
              <a:t>It is associated with long run production function</a:t>
            </a:r>
          </a:p>
          <a:p>
            <a:r>
              <a:rPr lang="en-US" dirty="0" smtClean="0"/>
              <a:t>It examines the relationship between output and the scale of inputs in the long run when all the inputs are increased in the same proportion.</a:t>
            </a:r>
          </a:p>
          <a:p>
            <a:r>
              <a:rPr lang="en-US" dirty="0" smtClean="0"/>
              <a:t>Firm increases its scale of production by using more space, more machines and </a:t>
            </a:r>
            <a:r>
              <a:rPr lang="en-US" dirty="0" err="1" smtClean="0"/>
              <a:t>labourers</a:t>
            </a:r>
            <a:r>
              <a:rPr lang="en-US" dirty="0" smtClean="0"/>
              <a:t> (as inputs)</a:t>
            </a:r>
          </a:p>
          <a:p>
            <a:r>
              <a:rPr lang="en-US" dirty="0" smtClean="0"/>
              <a:t>“Law of returns to scale refers to the relationship between to the changes in output and proportionate change in all factors of production” </a:t>
            </a:r>
            <a:r>
              <a:rPr lang="en-US" i="1" u="sng" dirty="0" smtClean="0"/>
              <a:t>Roger Miller</a:t>
            </a:r>
          </a:p>
          <a:p>
            <a:endParaRPr lang="en-US" i="1" u="sng" dirty="0"/>
          </a:p>
        </p:txBody>
      </p:sp>
    </p:spTree>
    <p:extLst>
      <p:ext uri="{BB962C8B-B14F-4D97-AF65-F5344CB8AC3E}">
        <p14:creationId xmlns:p14="http://schemas.microsoft.com/office/powerpoint/2010/main" val="28426158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524000"/>
          </a:xfrm>
        </p:spPr>
        <p:txBody>
          <a:bodyPr>
            <a:normAutofit/>
          </a:bodyPr>
          <a:lstStyle/>
          <a:p>
            <a:r>
              <a:rPr lang="en-US" dirty="0" smtClean="0"/>
              <a:t>Short-run (one variable input) production function</a:t>
            </a:r>
            <a:endParaRPr lang="en-US" dirty="0"/>
          </a:p>
        </p:txBody>
      </p:sp>
      <p:sp>
        <p:nvSpPr>
          <p:cNvPr id="3" name="Content Placeholder 2"/>
          <p:cNvSpPr>
            <a:spLocks noGrp="1"/>
          </p:cNvSpPr>
          <p:nvPr>
            <p:ph idx="1"/>
          </p:nvPr>
        </p:nvSpPr>
        <p:spPr>
          <a:xfrm>
            <a:off x="301752" y="1828800"/>
            <a:ext cx="8503920" cy="4270248"/>
          </a:xfrm>
        </p:spPr>
        <p:txBody>
          <a:bodyPr>
            <a:normAutofit fontScale="85000" lnSpcReduction="20000"/>
          </a:bodyPr>
          <a:lstStyle/>
          <a:p>
            <a:r>
              <a:rPr lang="en-US" dirty="0" smtClean="0"/>
              <a:t>The short-run production function establishes a functional relationship between the units of variable inputs with constant units or capacity of fixed inputs and the output.</a:t>
            </a:r>
          </a:p>
          <a:p>
            <a:endParaRPr lang="en-US" dirty="0" smtClean="0"/>
          </a:p>
          <a:p>
            <a:r>
              <a:rPr lang="en-US" dirty="0" smtClean="0"/>
              <a:t>Q = f (</a:t>
            </a:r>
            <a:r>
              <a:rPr lang="en-US" dirty="0" err="1" smtClean="0"/>
              <a:t>N</a:t>
            </a:r>
            <a:r>
              <a:rPr lang="en-US" baseline="-25000" dirty="0" err="1" smtClean="0"/>
              <a:t>vf</a:t>
            </a:r>
            <a:r>
              <a:rPr lang="en-US" baseline="-25000" dirty="0" smtClean="0"/>
              <a:t> ,</a:t>
            </a:r>
            <a:r>
              <a:rPr lang="en-US" dirty="0" smtClean="0"/>
              <a:t>K)</a:t>
            </a:r>
          </a:p>
          <a:p>
            <a:pPr marL="0" indent="0">
              <a:buNone/>
            </a:pPr>
            <a:r>
              <a:rPr lang="en-US" dirty="0" smtClean="0"/>
              <a:t>Q = output  </a:t>
            </a:r>
            <a:r>
              <a:rPr lang="en-US" dirty="0" err="1" smtClean="0"/>
              <a:t>N</a:t>
            </a:r>
            <a:r>
              <a:rPr lang="en-US" baseline="-25000" dirty="0" err="1" smtClean="0"/>
              <a:t>vf</a:t>
            </a:r>
            <a:r>
              <a:rPr lang="en-US" baseline="-25000" dirty="0" smtClean="0"/>
              <a:t>,</a:t>
            </a:r>
            <a:r>
              <a:rPr lang="en-US" dirty="0" smtClean="0"/>
              <a:t> = units of variable inputs  </a:t>
            </a:r>
          </a:p>
          <a:p>
            <a:pPr marL="0" indent="0">
              <a:buNone/>
            </a:pPr>
            <a:r>
              <a:rPr lang="en-US" dirty="0" smtClean="0"/>
              <a:t> f =function K = constant units of fixed inputs.</a:t>
            </a:r>
          </a:p>
          <a:p>
            <a:pPr marL="0" indent="0">
              <a:buNone/>
            </a:pPr>
            <a:r>
              <a:rPr lang="en-US" dirty="0" smtClean="0"/>
              <a:t>Short-run refers to that time period in which producer can not change all the factors of production but some factors of production can be changed.</a:t>
            </a:r>
            <a:endParaRPr lang="en-US" dirty="0"/>
          </a:p>
          <a:p>
            <a:endParaRPr lang="en-US" dirty="0"/>
          </a:p>
        </p:txBody>
      </p:sp>
      <p:cxnSp>
        <p:nvCxnSpPr>
          <p:cNvPr id="5" name="Straight Connector 4"/>
          <p:cNvCxnSpPr/>
          <p:nvPr/>
        </p:nvCxnSpPr>
        <p:spPr>
          <a:xfrm>
            <a:off x="2182686" y="3685309"/>
            <a:ext cx="228600" cy="0"/>
          </a:xfrm>
          <a:prstGeom prst="line">
            <a:avLst/>
          </a:prstGeom>
        </p:spPr>
        <p:style>
          <a:lnRef idx="1">
            <a:schemeClr val="dk1"/>
          </a:lnRef>
          <a:fillRef idx="0">
            <a:schemeClr val="dk1"/>
          </a:fillRef>
          <a:effectRef idx="0">
            <a:schemeClr val="dk1"/>
          </a:effectRef>
          <a:fontRef idx="minor">
            <a:schemeClr val="tx1"/>
          </a:fontRef>
        </p:style>
      </p:cxnSp>
      <p:cxnSp>
        <p:nvCxnSpPr>
          <p:cNvPr id="7" name="Straight Connector 6"/>
          <p:cNvCxnSpPr/>
          <p:nvPr/>
        </p:nvCxnSpPr>
        <p:spPr>
          <a:xfrm>
            <a:off x="2182686" y="4495800"/>
            <a:ext cx="228600"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08473075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57200"/>
            <a:ext cx="8229600" cy="5668963"/>
          </a:xfrm>
        </p:spPr>
        <p:txBody>
          <a:bodyPr/>
          <a:lstStyle/>
          <a:p>
            <a:pPr marL="0" indent="0">
              <a:buNone/>
            </a:pPr>
            <a:r>
              <a:rPr lang="en-US" b="1" dirty="0" smtClean="0"/>
              <a:t>Assumptions</a:t>
            </a:r>
          </a:p>
          <a:p>
            <a:pPr marL="514350" indent="-514350">
              <a:buFont typeface="+mj-lt"/>
              <a:buAutoNum type="arabicPeriod"/>
            </a:pPr>
            <a:r>
              <a:rPr lang="en-US" dirty="0" smtClean="0"/>
              <a:t>All factors are variable enterprise is fixed.</a:t>
            </a:r>
          </a:p>
          <a:p>
            <a:pPr marL="514350" indent="-514350">
              <a:buFont typeface="+mj-lt"/>
              <a:buAutoNum type="arabicPeriod"/>
            </a:pPr>
            <a:r>
              <a:rPr lang="en-US" dirty="0" smtClean="0"/>
              <a:t>No change in state of technology</a:t>
            </a:r>
          </a:p>
          <a:p>
            <a:pPr marL="514350" indent="-514350">
              <a:buFont typeface="+mj-lt"/>
              <a:buAutoNum type="arabicPeriod"/>
            </a:pPr>
            <a:r>
              <a:rPr lang="en-US" dirty="0" smtClean="0"/>
              <a:t>There is perfect competition</a:t>
            </a:r>
          </a:p>
          <a:p>
            <a:pPr marL="514350" indent="-514350">
              <a:buFont typeface="+mj-lt"/>
              <a:buAutoNum type="arabicPeriod"/>
            </a:pPr>
            <a:r>
              <a:rPr lang="en-US" dirty="0" smtClean="0"/>
              <a:t>The product is measured in quantities.</a:t>
            </a:r>
            <a:endParaRPr lang="en-US" b="1" dirty="0" smtClean="0"/>
          </a:p>
          <a:p>
            <a:pPr marL="0" indent="0">
              <a:buNone/>
            </a:pPr>
            <a:r>
              <a:rPr lang="en-US" b="1" dirty="0" smtClean="0"/>
              <a:t>Stages of law of returns to scale</a:t>
            </a:r>
          </a:p>
          <a:p>
            <a:pPr marL="514350" indent="-514350">
              <a:buFont typeface="+mj-lt"/>
              <a:buAutoNum type="alphaLcPeriod"/>
            </a:pPr>
            <a:r>
              <a:rPr lang="en-US" dirty="0" smtClean="0"/>
              <a:t>Increasing returns to scale (IRS)</a:t>
            </a:r>
            <a:endParaRPr lang="en-US" dirty="0"/>
          </a:p>
          <a:p>
            <a:pPr marL="514350" indent="-514350">
              <a:buFont typeface="+mj-lt"/>
              <a:buAutoNum type="alphaLcPeriod"/>
            </a:pPr>
            <a:r>
              <a:rPr lang="en-US" dirty="0" smtClean="0"/>
              <a:t>Constant returns to scale (CRS)</a:t>
            </a:r>
          </a:p>
          <a:p>
            <a:pPr marL="514350" indent="-514350">
              <a:buFont typeface="+mj-lt"/>
              <a:buAutoNum type="alphaLcPeriod"/>
            </a:pPr>
            <a:r>
              <a:rPr lang="en-US" dirty="0" smtClean="0"/>
              <a:t>Decreasing returns to scale (DRS)</a:t>
            </a:r>
          </a:p>
        </p:txBody>
      </p:sp>
    </p:spTree>
    <p:extLst>
      <p:ext uri="{BB962C8B-B14F-4D97-AF65-F5344CB8AC3E}">
        <p14:creationId xmlns:p14="http://schemas.microsoft.com/office/powerpoint/2010/main" val="180142186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711200"/>
            <a:ext cx="8229600" cy="5765800"/>
          </a:xfrm>
        </p:spPr>
        <p:txBody>
          <a:bodyPr>
            <a:normAutofit fontScale="85000" lnSpcReduction="20000"/>
          </a:bodyPr>
          <a:lstStyle/>
          <a:p>
            <a:pPr marL="514350" indent="-514350">
              <a:buFont typeface="+mj-lt"/>
              <a:buAutoNum type="alphaLcPeriod"/>
            </a:pPr>
            <a:r>
              <a:rPr lang="en-US" b="1" dirty="0" smtClean="0">
                <a:solidFill>
                  <a:srgbClr val="00B0F0"/>
                </a:solidFill>
              </a:rPr>
              <a:t>Increasing returns to scale (IRS):</a:t>
            </a:r>
            <a:r>
              <a:rPr lang="en-US" b="1" dirty="0" smtClean="0"/>
              <a:t> </a:t>
            </a:r>
            <a:r>
              <a:rPr lang="en-US" dirty="0" smtClean="0"/>
              <a:t>if the output of a firm increases more than in proportion to an equal percentage increase in all inputs, the production is said IRS. </a:t>
            </a:r>
            <a:r>
              <a:rPr lang="en-US" dirty="0"/>
              <a:t>e</a:t>
            </a:r>
            <a:r>
              <a:rPr lang="en-US" dirty="0" smtClean="0"/>
              <a:t>.g. if amount of inputs are increased by 10% then output increases by more than 10% (say 15%)</a:t>
            </a:r>
          </a:p>
          <a:p>
            <a:pPr marL="514350" indent="-514350">
              <a:buFont typeface="+mj-lt"/>
              <a:buAutoNum type="alphaLcPeriod"/>
            </a:pPr>
            <a:r>
              <a:rPr lang="en-US" b="1" dirty="0" smtClean="0">
                <a:solidFill>
                  <a:srgbClr val="00B0F0"/>
                </a:solidFill>
              </a:rPr>
              <a:t>Constant returns to scale (CRS):</a:t>
            </a:r>
            <a:r>
              <a:rPr lang="en-US" dirty="0" smtClean="0">
                <a:solidFill>
                  <a:srgbClr val="00B0F0"/>
                </a:solidFill>
              </a:rPr>
              <a:t> </a:t>
            </a:r>
            <a:r>
              <a:rPr lang="en-US" dirty="0" smtClean="0"/>
              <a:t>if output increases at the same proportion as that of inputs, then it is known as CRS. </a:t>
            </a:r>
            <a:r>
              <a:rPr lang="en-US" dirty="0"/>
              <a:t>e</a:t>
            </a:r>
            <a:r>
              <a:rPr lang="en-US" dirty="0" smtClean="0"/>
              <a:t>.g. if factor inputs increase by 10%  then output also increase by same 10%</a:t>
            </a:r>
          </a:p>
          <a:p>
            <a:pPr marL="514350" indent="-514350">
              <a:buFont typeface="+mj-lt"/>
              <a:buAutoNum type="alphaLcPeriod"/>
            </a:pPr>
            <a:r>
              <a:rPr lang="en-US" b="1" dirty="0" smtClean="0">
                <a:solidFill>
                  <a:srgbClr val="00B0F0"/>
                </a:solidFill>
              </a:rPr>
              <a:t>Decreasing returns to scale (DRS): </a:t>
            </a:r>
            <a:r>
              <a:rPr lang="en-US" dirty="0" smtClean="0"/>
              <a:t>if the output increases at less proportion than the increase in inputs then the production scale is said to be DRS. e.g. if inputs increases by 10% then output increases by less than 10% </a:t>
            </a:r>
            <a:endParaRPr lang="en-US" dirty="0"/>
          </a:p>
        </p:txBody>
      </p:sp>
    </p:spTree>
    <p:extLst>
      <p:ext uri="{BB962C8B-B14F-4D97-AF65-F5344CB8AC3E}">
        <p14:creationId xmlns:p14="http://schemas.microsoft.com/office/powerpoint/2010/main" val="107657059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1358395360"/>
              </p:ext>
            </p:extLst>
          </p:nvPr>
        </p:nvGraphicFramePr>
        <p:xfrm>
          <a:off x="685800" y="838200"/>
          <a:ext cx="7696200" cy="4724400"/>
        </p:xfrm>
        <a:graphic>
          <a:graphicData uri="http://schemas.openxmlformats.org/drawingml/2006/table">
            <a:tbl>
              <a:tblPr firstRow="1" bandRow="1">
                <a:tableStyleId>{5C22544A-7EE6-4342-B048-85BDC9FD1C3A}</a:tableStyleId>
              </a:tblPr>
              <a:tblGrid>
                <a:gridCol w="1539240"/>
                <a:gridCol w="1539240"/>
                <a:gridCol w="1539240"/>
                <a:gridCol w="1539240"/>
                <a:gridCol w="1539240"/>
              </a:tblGrid>
              <a:tr h="1094299">
                <a:tc>
                  <a:txBody>
                    <a:bodyPr/>
                    <a:lstStyle/>
                    <a:p>
                      <a:pPr algn="ctr"/>
                      <a:r>
                        <a:rPr lang="en-US" dirty="0" smtClean="0"/>
                        <a:t>Units of</a:t>
                      </a:r>
                      <a:r>
                        <a:rPr lang="en-US" baseline="0" dirty="0" smtClean="0"/>
                        <a:t> </a:t>
                      </a:r>
                      <a:r>
                        <a:rPr lang="en-US" baseline="0" dirty="0" err="1" smtClean="0"/>
                        <a:t>labour</a:t>
                      </a:r>
                      <a:endParaRPr lang="en-US" dirty="0"/>
                    </a:p>
                  </a:txBody>
                  <a:tcPr/>
                </a:tc>
                <a:tc>
                  <a:txBody>
                    <a:bodyPr/>
                    <a:lstStyle/>
                    <a:p>
                      <a:pPr algn="ctr"/>
                      <a:r>
                        <a:rPr lang="en-US" dirty="0" smtClean="0"/>
                        <a:t>Units of capital</a:t>
                      </a:r>
                      <a:endParaRPr lang="en-US" dirty="0"/>
                    </a:p>
                  </a:txBody>
                  <a:tcPr/>
                </a:tc>
                <a:tc>
                  <a:txBody>
                    <a:bodyPr/>
                    <a:lstStyle/>
                    <a:p>
                      <a:pPr algn="ctr"/>
                      <a:r>
                        <a:rPr lang="en-US" dirty="0" smtClean="0"/>
                        <a:t>Total units of inputs</a:t>
                      </a:r>
                      <a:endParaRPr lang="en-US" dirty="0"/>
                    </a:p>
                  </a:txBody>
                  <a:tcPr/>
                </a:tc>
                <a:tc>
                  <a:txBody>
                    <a:bodyPr/>
                    <a:lstStyle/>
                    <a:p>
                      <a:pPr algn="ctr"/>
                      <a:r>
                        <a:rPr lang="en-US" dirty="0" smtClean="0"/>
                        <a:t>Total units of output</a:t>
                      </a:r>
                      <a:endParaRPr lang="en-US" dirty="0"/>
                    </a:p>
                  </a:txBody>
                  <a:tcPr/>
                </a:tc>
                <a:tc>
                  <a:txBody>
                    <a:bodyPr/>
                    <a:lstStyle/>
                    <a:p>
                      <a:pPr algn="ctr"/>
                      <a:r>
                        <a:rPr lang="en-US" dirty="0" smtClean="0"/>
                        <a:t>result</a:t>
                      </a:r>
                      <a:endParaRPr lang="en-US" dirty="0"/>
                    </a:p>
                  </a:txBody>
                  <a:tcPr/>
                </a:tc>
              </a:tr>
              <a:tr h="467157">
                <a:tc>
                  <a:txBody>
                    <a:bodyPr/>
                    <a:lstStyle/>
                    <a:p>
                      <a:pPr algn="ctr"/>
                      <a:r>
                        <a:rPr lang="en-US" dirty="0" smtClean="0"/>
                        <a:t>2L</a:t>
                      </a:r>
                      <a:endParaRPr lang="en-US" dirty="0"/>
                    </a:p>
                  </a:txBody>
                  <a:tcPr/>
                </a:tc>
                <a:tc>
                  <a:txBody>
                    <a:bodyPr/>
                    <a:lstStyle/>
                    <a:p>
                      <a:pPr algn="ctr"/>
                      <a:r>
                        <a:rPr lang="en-US" dirty="0" smtClean="0"/>
                        <a:t>2K</a:t>
                      </a:r>
                      <a:endParaRPr lang="en-US" dirty="0"/>
                    </a:p>
                  </a:txBody>
                  <a:tcPr/>
                </a:tc>
                <a:tc>
                  <a:txBody>
                    <a:bodyPr/>
                    <a:lstStyle/>
                    <a:p>
                      <a:pPr algn="ctr"/>
                      <a:r>
                        <a:rPr lang="en-US" dirty="0" smtClean="0"/>
                        <a:t>2L+2K</a:t>
                      </a:r>
                      <a:endParaRPr lang="en-US" dirty="0"/>
                    </a:p>
                  </a:txBody>
                  <a:tcPr/>
                </a:tc>
                <a:tc>
                  <a:txBody>
                    <a:bodyPr/>
                    <a:lstStyle/>
                    <a:p>
                      <a:pPr algn="ctr"/>
                      <a:r>
                        <a:rPr lang="en-US" dirty="0" smtClean="0"/>
                        <a:t>100 (IQ1)</a:t>
                      </a:r>
                      <a:endParaRPr lang="en-US" dirty="0"/>
                    </a:p>
                  </a:txBody>
                  <a:tcPr/>
                </a:tc>
                <a:tc rowSpan="3">
                  <a:txBody>
                    <a:bodyPr/>
                    <a:lstStyle/>
                    <a:p>
                      <a:pPr algn="ctr"/>
                      <a:r>
                        <a:rPr lang="en-US" dirty="0" smtClean="0"/>
                        <a:t>Increasing returns to scale</a:t>
                      </a:r>
                      <a:endParaRPr lang="en-US" dirty="0"/>
                    </a:p>
                  </a:txBody>
                  <a:tcPr/>
                </a:tc>
              </a:tr>
              <a:tr h="467157">
                <a:tc>
                  <a:txBody>
                    <a:bodyPr/>
                    <a:lstStyle/>
                    <a:p>
                      <a:pPr algn="ctr"/>
                      <a:r>
                        <a:rPr lang="en-US" dirty="0" smtClean="0"/>
                        <a:t>4L</a:t>
                      </a:r>
                      <a:endParaRPr lang="en-US" dirty="0"/>
                    </a:p>
                  </a:txBody>
                  <a:tcPr/>
                </a:tc>
                <a:tc>
                  <a:txBody>
                    <a:bodyPr/>
                    <a:lstStyle/>
                    <a:p>
                      <a:pPr algn="ctr"/>
                      <a:r>
                        <a:rPr lang="en-US" dirty="0" smtClean="0"/>
                        <a:t>4K</a:t>
                      </a:r>
                      <a:endParaRPr lang="en-US" dirty="0"/>
                    </a:p>
                  </a:txBody>
                  <a:tcPr/>
                </a:tc>
                <a:tc>
                  <a:txBody>
                    <a:bodyPr/>
                    <a:lstStyle/>
                    <a:p>
                      <a:pPr algn="ctr"/>
                      <a:r>
                        <a:rPr lang="en-US" dirty="0" smtClean="0"/>
                        <a:t>4L+4K</a:t>
                      </a:r>
                      <a:endParaRPr lang="en-US" dirty="0"/>
                    </a:p>
                  </a:txBody>
                  <a:tcPr/>
                </a:tc>
                <a:tc>
                  <a:txBody>
                    <a:bodyPr/>
                    <a:lstStyle/>
                    <a:p>
                      <a:pPr algn="ctr"/>
                      <a:r>
                        <a:rPr lang="en-US" dirty="0" smtClean="0"/>
                        <a:t>300 (IQ2)</a:t>
                      </a:r>
                      <a:endParaRPr lang="en-US" dirty="0"/>
                    </a:p>
                  </a:txBody>
                  <a:tcPr/>
                </a:tc>
                <a:tc vMerge="1">
                  <a:txBody>
                    <a:bodyPr/>
                    <a:lstStyle/>
                    <a:p>
                      <a:endParaRPr lang="en-US" dirty="0"/>
                    </a:p>
                  </a:txBody>
                  <a:tcPr/>
                </a:tc>
              </a:tr>
              <a:tr h="467157">
                <a:tc>
                  <a:txBody>
                    <a:bodyPr/>
                    <a:lstStyle/>
                    <a:p>
                      <a:pPr algn="ctr"/>
                      <a:r>
                        <a:rPr lang="en-US" dirty="0" smtClean="0"/>
                        <a:t>8L</a:t>
                      </a:r>
                      <a:endParaRPr lang="en-US" dirty="0"/>
                    </a:p>
                  </a:txBody>
                  <a:tcPr/>
                </a:tc>
                <a:tc>
                  <a:txBody>
                    <a:bodyPr/>
                    <a:lstStyle/>
                    <a:p>
                      <a:pPr algn="ctr"/>
                      <a:r>
                        <a:rPr lang="en-US" dirty="0" smtClean="0"/>
                        <a:t>8K</a:t>
                      </a:r>
                      <a:endParaRPr lang="en-US" dirty="0"/>
                    </a:p>
                  </a:txBody>
                  <a:tcPr/>
                </a:tc>
                <a:tc>
                  <a:txBody>
                    <a:bodyPr/>
                    <a:lstStyle/>
                    <a:p>
                      <a:pPr algn="ctr"/>
                      <a:r>
                        <a:rPr lang="en-US" dirty="0" smtClean="0"/>
                        <a:t>8L+8K</a:t>
                      </a:r>
                      <a:endParaRPr lang="en-US" dirty="0"/>
                    </a:p>
                  </a:txBody>
                  <a:tcPr/>
                </a:tc>
                <a:tc>
                  <a:txBody>
                    <a:bodyPr/>
                    <a:lstStyle/>
                    <a:p>
                      <a:pPr algn="ctr"/>
                      <a:r>
                        <a:rPr lang="en-US" dirty="0" smtClean="0"/>
                        <a:t>700(IQ3)</a:t>
                      </a:r>
                      <a:endParaRPr lang="en-US" dirty="0"/>
                    </a:p>
                  </a:txBody>
                  <a:tcPr/>
                </a:tc>
                <a:tc vMerge="1">
                  <a:txBody>
                    <a:bodyPr/>
                    <a:lstStyle/>
                    <a:p>
                      <a:endParaRPr lang="en-US" dirty="0"/>
                    </a:p>
                  </a:txBody>
                  <a:tcPr/>
                </a:tc>
              </a:tr>
              <a:tr h="467157">
                <a:tc>
                  <a:txBody>
                    <a:bodyPr/>
                    <a:lstStyle/>
                    <a:p>
                      <a:pPr algn="ctr"/>
                      <a:r>
                        <a:rPr lang="en-US" dirty="0" smtClean="0"/>
                        <a:t>4L</a:t>
                      </a:r>
                      <a:endParaRPr lang="en-US" dirty="0"/>
                    </a:p>
                  </a:txBody>
                  <a:tcPr/>
                </a:tc>
                <a:tc>
                  <a:txBody>
                    <a:bodyPr/>
                    <a:lstStyle/>
                    <a:p>
                      <a:pPr algn="ctr"/>
                      <a:r>
                        <a:rPr lang="en-US" dirty="0" smtClean="0"/>
                        <a:t>4K</a:t>
                      </a:r>
                      <a:endParaRPr lang="en-US" dirty="0"/>
                    </a:p>
                  </a:txBody>
                  <a:tcPr/>
                </a:tc>
                <a:tc>
                  <a:txBody>
                    <a:bodyPr/>
                    <a:lstStyle/>
                    <a:p>
                      <a:pPr algn="ctr"/>
                      <a:r>
                        <a:rPr lang="en-US" dirty="0" smtClean="0"/>
                        <a:t>4L+4K</a:t>
                      </a:r>
                      <a:endParaRPr lang="en-US" dirty="0"/>
                    </a:p>
                  </a:txBody>
                  <a:tcPr/>
                </a:tc>
                <a:tc>
                  <a:txBody>
                    <a:bodyPr/>
                    <a:lstStyle/>
                    <a:p>
                      <a:pPr algn="ctr"/>
                      <a:r>
                        <a:rPr lang="en-US" dirty="0" smtClean="0"/>
                        <a:t>200(IQ2)</a:t>
                      </a:r>
                      <a:endParaRPr lang="en-US" dirty="0"/>
                    </a:p>
                  </a:txBody>
                  <a:tcPr/>
                </a:tc>
                <a:tc rowSpan="2">
                  <a:txBody>
                    <a:bodyPr/>
                    <a:lstStyle/>
                    <a:p>
                      <a:pPr algn="ctr"/>
                      <a:r>
                        <a:rPr lang="en-US" dirty="0" smtClean="0"/>
                        <a:t>Constant returns to scale</a:t>
                      </a:r>
                      <a:endParaRPr lang="en-US" dirty="0"/>
                    </a:p>
                  </a:txBody>
                  <a:tcPr/>
                </a:tc>
              </a:tr>
              <a:tr h="647158">
                <a:tc>
                  <a:txBody>
                    <a:bodyPr/>
                    <a:lstStyle/>
                    <a:p>
                      <a:pPr algn="ctr"/>
                      <a:r>
                        <a:rPr lang="en-US" dirty="0" smtClean="0"/>
                        <a:t>8L</a:t>
                      </a:r>
                      <a:endParaRPr lang="en-US" dirty="0"/>
                    </a:p>
                  </a:txBody>
                  <a:tcPr/>
                </a:tc>
                <a:tc>
                  <a:txBody>
                    <a:bodyPr/>
                    <a:lstStyle/>
                    <a:p>
                      <a:pPr algn="ctr"/>
                      <a:r>
                        <a:rPr lang="en-US" dirty="0" smtClean="0"/>
                        <a:t>8K</a:t>
                      </a:r>
                      <a:endParaRPr lang="en-US" dirty="0"/>
                    </a:p>
                  </a:txBody>
                  <a:tcPr/>
                </a:tc>
                <a:tc>
                  <a:txBody>
                    <a:bodyPr/>
                    <a:lstStyle/>
                    <a:p>
                      <a:pPr algn="ctr"/>
                      <a:r>
                        <a:rPr lang="en-US" dirty="0" smtClean="0"/>
                        <a:t>8L+8K</a:t>
                      </a:r>
                      <a:endParaRPr lang="en-US" dirty="0"/>
                    </a:p>
                  </a:txBody>
                  <a:tcPr/>
                </a:tc>
                <a:tc>
                  <a:txBody>
                    <a:bodyPr/>
                    <a:lstStyle/>
                    <a:p>
                      <a:pPr algn="ctr"/>
                      <a:r>
                        <a:rPr lang="en-US" dirty="0" smtClean="0"/>
                        <a:t>400</a:t>
                      </a:r>
                      <a:r>
                        <a:rPr lang="en-US" baseline="0" dirty="0" smtClean="0"/>
                        <a:t> (IQ3)</a:t>
                      </a:r>
                      <a:endParaRPr lang="en-US" dirty="0"/>
                    </a:p>
                  </a:txBody>
                  <a:tcPr/>
                </a:tc>
                <a:tc vMerge="1">
                  <a:txBody>
                    <a:bodyPr/>
                    <a:lstStyle/>
                    <a:p>
                      <a:endParaRPr lang="en-US" dirty="0"/>
                    </a:p>
                  </a:txBody>
                  <a:tcPr/>
                </a:tc>
              </a:tr>
              <a:tr h="467157">
                <a:tc>
                  <a:txBody>
                    <a:bodyPr/>
                    <a:lstStyle/>
                    <a:p>
                      <a:pPr algn="ctr"/>
                      <a:r>
                        <a:rPr lang="en-US" dirty="0" smtClean="0"/>
                        <a:t>4L</a:t>
                      </a:r>
                      <a:endParaRPr lang="en-US" dirty="0"/>
                    </a:p>
                  </a:txBody>
                  <a:tcPr/>
                </a:tc>
                <a:tc>
                  <a:txBody>
                    <a:bodyPr/>
                    <a:lstStyle/>
                    <a:p>
                      <a:pPr algn="ctr"/>
                      <a:r>
                        <a:rPr lang="en-US" dirty="0" smtClean="0"/>
                        <a:t>4K</a:t>
                      </a:r>
                      <a:endParaRPr lang="en-US" dirty="0"/>
                    </a:p>
                  </a:txBody>
                  <a:tcPr/>
                </a:tc>
                <a:tc>
                  <a:txBody>
                    <a:bodyPr/>
                    <a:lstStyle/>
                    <a:p>
                      <a:pPr algn="ctr"/>
                      <a:r>
                        <a:rPr lang="en-US" dirty="0" smtClean="0"/>
                        <a:t>4L+4K</a:t>
                      </a:r>
                      <a:endParaRPr lang="en-US" dirty="0"/>
                    </a:p>
                  </a:txBody>
                  <a:tcPr/>
                </a:tc>
                <a:tc>
                  <a:txBody>
                    <a:bodyPr/>
                    <a:lstStyle/>
                    <a:p>
                      <a:pPr algn="ctr"/>
                      <a:r>
                        <a:rPr lang="en-US" dirty="0" smtClean="0"/>
                        <a:t>180 (IQ2)</a:t>
                      </a:r>
                      <a:endParaRPr lang="en-US" dirty="0"/>
                    </a:p>
                  </a:txBody>
                  <a:tcPr/>
                </a:tc>
                <a:tc rowSpan="2">
                  <a:txBody>
                    <a:bodyPr/>
                    <a:lstStyle/>
                    <a:p>
                      <a:pPr algn="ctr"/>
                      <a:r>
                        <a:rPr lang="en-US" dirty="0" smtClean="0"/>
                        <a:t>Decreasing returns to scale</a:t>
                      </a:r>
                      <a:endParaRPr lang="en-US" dirty="0"/>
                    </a:p>
                  </a:txBody>
                  <a:tcPr/>
                </a:tc>
              </a:tr>
              <a:tr h="647158">
                <a:tc>
                  <a:txBody>
                    <a:bodyPr/>
                    <a:lstStyle/>
                    <a:p>
                      <a:pPr algn="ctr"/>
                      <a:r>
                        <a:rPr lang="en-US" dirty="0" smtClean="0"/>
                        <a:t>8L</a:t>
                      </a:r>
                      <a:endParaRPr lang="en-US" dirty="0"/>
                    </a:p>
                  </a:txBody>
                  <a:tcPr/>
                </a:tc>
                <a:tc>
                  <a:txBody>
                    <a:bodyPr/>
                    <a:lstStyle/>
                    <a:p>
                      <a:pPr algn="ctr"/>
                      <a:r>
                        <a:rPr lang="en-US" dirty="0" smtClean="0"/>
                        <a:t>8K</a:t>
                      </a:r>
                      <a:endParaRPr lang="en-US" dirty="0"/>
                    </a:p>
                  </a:txBody>
                  <a:tcPr/>
                </a:tc>
                <a:tc>
                  <a:txBody>
                    <a:bodyPr/>
                    <a:lstStyle/>
                    <a:p>
                      <a:pPr algn="ctr"/>
                      <a:r>
                        <a:rPr lang="en-US" dirty="0" smtClean="0"/>
                        <a:t>8L+8K</a:t>
                      </a:r>
                      <a:endParaRPr lang="en-US" dirty="0"/>
                    </a:p>
                  </a:txBody>
                  <a:tcPr/>
                </a:tc>
                <a:tc>
                  <a:txBody>
                    <a:bodyPr/>
                    <a:lstStyle/>
                    <a:p>
                      <a:pPr algn="ctr"/>
                      <a:r>
                        <a:rPr lang="en-US" dirty="0" smtClean="0"/>
                        <a:t>300(IQ3)</a:t>
                      </a:r>
                      <a:endParaRPr lang="en-US" dirty="0"/>
                    </a:p>
                  </a:txBody>
                  <a:tcPr/>
                </a:tc>
                <a:tc vMerge="1">
                  <a:txBody>
                    <a:bodyPr/>
                    <a:lstStyle/>
                    <a:p>
                      <a:endParaRPr lang="en-US" dirty="0"/>
                    </a:p>
                  </a:txBody>
                  <a:tcPr/>
                </a:tc>
              </a:tr>
            </a:tbl>
          </a:graphicData>
        </a:graphic>
      </p:graphicFrame>
    </p:spTree>
    <p:extLst>
      <p:ext uri="{BB962C8B-B14F-4D97-AF65-F5344CB8AC3E}">
        <p14:creationId xmlns:p14="http://schemas.microsoft.com/office/powerpoint/2010/main" val="61746363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57200"/>
            <a:ext cx="8229600" cy="6088743"/>
          </a:xfrm>
        </p:spPr>
        <p:txBody>
          <a:bodyPr/>
          <a:lstStyle/>
          <a:p>
            <a:r>
              <a:rPr lang="en-US" dirty="0" smtClean="0"/>
              <a:t>Returns to scale</a:t>
            </a:r>
            <a:endParaRPr lang="en-US" dirty="0"/>
          </a:p>
        </p:txBody>
      </p:sp>
      <p:cxnSp>
        <p:nvCxnSpPr>
          <p:cNvPr id="5" name="Straight Connector 4"/>
          <p:cNvCxnSpPr/>
          <p:nvPr/>
        </p:nvCxnSpPr>
        <p:spPr>
          <a:xfrm>
            <a:off x="838200" y="2438400"/>
            <a:ext cx="0" cy="3276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838200" y="5715000"/>
            <a:ext cx="3429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V="1">
            <a:off x="838200" y="3352800"/>
            <a:ext cx="2514600" cy="2362200"/>
          </a:xfrm>
          <a:prstGeom prst="line">
            <a:avLst/>
          </a:prstGeom>
        </p:spPr>
        <p:style>
          <a:lnRef idx="1">
            <a:schemeClr val="accent1"/>
          </a:lnRef>
          <a:fillRef idx="0">
            <a:schemeClr val="accent1"/>
          </a:fillRef>
          <a:effectRef idx="0">
            <a:schemeClr val="accent1"/>
          </a:effectRef>
          <a:fontRef idx="minor">
            <a:schemeClr val="tx1"/>
          </a:fontRef>
        </p:style>
      </p:cxnSp>
      <p:sp>
        <p:nvSpPr>
          <p:cNvPr id="21" name="Freeform 20"/>
          <p:cNvSpPr/>
          <p:nvPr/>
        </p:nvSpPr>
        <p:spPr>
          <a:xfrm>
            <a:off x="1480451" y="3962400"/>
            <a:ext cx="1901371" cy="1451429"/>
          </a:xfrm>
          <a:custGeom>
            <a:avLst/>
            <a:gdLst>
              <a:gd name="connsiteX0" fmla="*/ 0 w 1901371"/>
              <a:gd name="connsiteY0" fmla="*/ 0 h 1451429"/>
              <a:gd name="connsiteX1" fmla="*/ 522514 w 1901371"/>
              <a:gd name="connsiteY1" fmla="*/ 1059543 h 1451429"/>
              <a:gd name="connsiteX2" fmla="*/ 1901371 w 1901371"/>
              <a:gd name="connsiteY2" fmla="*/ 1451429 h 1451429"/>
            </a:gdLst>
            <a:ahLst/>
            <a:cxnLst>
              <a:cxn ang="0">
                <a:pos x="connsiteX0" y="connsiteY0"/>
              </a:cxn>
              <a:cxn ang="0">
                <a:pos x="connsiteX1" y="connsiteY1"/>
              </a:cxn>
              <a:cxn ang="0">
                <a:pos x="connsiteX2" y="connsiteY2"/>
              </a:cxn>
            </a:cxnLst>
            <a:rect l="l" t="t" r="r" b="b"/>
            <a:pathLst>
              <a:path w="1901371" h="1451429">
                <a:moveTo>
                  <a:pt x="0" y="0"/>
                </a:moveTo>
                <a:cubicBezTo>
                  <a:pt x="102809" y="408819"/>
                  <a:pt x="205619" y="817638"/>
                  <a:pt x="522514" y="1059543"/>
                </a:cubicBezTo>
                <a:cubicBezTo>
                  <a:pt x="839409" y="1301448"/>
                  <a:pt x="1370390" y="1376438"/>
                  <a:pt x="1901371" y="1451429"/>
                </a:cubicBezTo>
              </a:path>
            </a:pathLst>
          </a:cu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2" name="Freeform 21"/>
          <p:cNvSpPr/>
          <p:nvPr/>
        </p:nvSpPr>
        <p:spPr>
          <a:xfrm>
            <a:off x="1988452" y="3309263"/>
            <a:ext cx="2090057" cy="1393371"/>
          </a:xfrm>
          <a:custGeom>
            <a:avLst/>
            <a:gdLst>
              <a:gd name="connsiteX0" fmla="*/ 0 w 2090057"/>
              <a:gd name="connsiteY0" fmla="*/ 0 h 1393371"/>
              <a:gd name="connsiteX1" fmla="*/ 435428 w 2090057"/>
              <a:gd name="connsiteY1" fmla="*/ 885371 h 1393371"/>
              <a:gd name="connsiteX2" fmla="*/ 2090057 w 2090057"/>
              <a:gd name="connsiteY2" fmla="*/ 1393371 h 1393371"/>
            </a:gdLst>
            <a:ahLst/>
            <a:cxnLst>
              <a:cxn ang="0">
                <a:pos x="connsiteX0" y="connsiteY0"/>
              </a:cxn>
              <a:cxn ang="0">
                <a:pos x="connsiteX1" y="connsiteY1"/>
              </a:cxn>
              <a:cxn ang="0">
                <a:pos x="connsiteX2" y="connsiteY2"/>
              </a:cxn>
            </a:cxnLst>
            <a:rect l="l" t="t" r="r" b="b"/>
            <a:pathLst>
              <a:path w="2090057" h="1393371">
                <a:moveTo>
                  <a:pt x="0" y="0"/>
                </a:moveTo>
                <a:cubicBezTo>
                  <a:pt x="43542" y="326571"/>
                  <a:pt x="87085" y="653143"/>
                  <a:pt x="435428" y="885371"/>
                </a:cubicBezTo>
                <a:cubicBezTo>
                  <a:pt x="783771" y="1117599"/>
                  <a:pt x="1436914" y="1255485"/>
                  <a:pt x="2090057" y="1393371"/>
                </a:cubicBezTo>
              </a:path>
            </a:pathLst>
          </a:cu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3" name="Freeform 22"/>
          <p:cNvSpPr/>
          <p:nvPr/>
        </p:nvSpPr>
        <p:spPr>
          <a:xfrm>
            <a:off x="2434306" y="3193143"/>
            <a:ext cx="1789347" cy="1277257"/>
          </a:xfrm>
          <a:custGeom>
            <a:avLst/>
            <a:gdLst>
              <a:gd name="connsiteX0" fmla="*/ 4090 w 1789347"/>
              <a:gd name="connsiteY0" fmla="*/ 0 h 1277257"/>
              <a:gd name="connsiteX1" fmla="*/ 279862 w 1789347"/>
              <a:gd name="connsiteY1" fmla="*/ 711200 h 1277257"/>
              <a:gd name="connsiteX2" fmla="*/ 1789347 w 1789347"/>
              <a:gd name="connsiteY2" fmla="*/ 1277257 h 1277257"/>
            </a:gdLst>
            <a:ahLst/>
            <a:cxnLst>
              <a:cxn ang="0">
                <a:pos x="connsiteX0" y="connsiteY0"/>
              </a:cxn>
              <a:cxn ang="0">
                <a:pos x="connsiteX1" y="connsiteY1"/>
              </a:cxn>
              <a:cxn ang="0">
                <a:pos x="connsiteX2" y="connsiteY2"/>
              </a:cxn>
            </a:cxnLst>
            <a:rect l="l" t="t" r="r" b="b"/>
            <a:pathLst>
              <a:path w="1789347" h="1277257">
                <a:moveTo>
                  <a:pt x="4090" y="0"/>
                </a:moveTo>
                <a:cubicBezTo>
                  <a:pt x="-6796" y="249162"/>
                  <a:pt x="-17681" y="498324"/>
                  <a:pt x="279862" y="711200"/>
                </a:cubicBezTo>
                <a:cubicBezTo>
                  <a:pt x="577405" y="924076"/>
                  <a:pt x="1183376" y="1100666"/>
                  <a:pt x="1789347" y="1277257"/>
                </a:cubicBezTo>
              </a:path>
            </a:pathLst>
          </a:cu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4" name="TextBox 23"/>
          <p:cNvSpPr txBox="1"/>
          <p:nvPr/>
        </p:nvSpPr>
        <p:spPr>
          <a:xfrm>
            <a:off x="308280" y="1143000"/>
            <a:ext cx="4081438" cy="523220"/>
          </a:xfrm>
          <a:prstGeom prst="rect">
            <a:avLst/>
          </a:prstGeom>
          <a:noFill/>
        </p:spPr>
        <p:txBody>
          <a:bodyPr wrap="none" rtlCol="0">
            <a:spAutoFit/>
          </a:bodyPr>
          <a:lstStyle/>
          <a:p>
            <a:r>
              <a:rPr lang="en-US" sz="2800" b="1" dirty="0" smtClean="0"/>
              <a:t>Increasing returns to scale</a:t>
            </a:r>
            <a:endParaRPr lang="en-US" sz="2800" b="1" dirty="0"/>
          </a:p>
        </p:txBody>
      </p:sp>
      <p:sp>
        <p:nvSpPr>
          <p:cNvPr id="25" name="TextBox 24"/>
          <p:cNvSpPr txBox="1"/>
          <p:nvPr/>
        </p:nvSpPr>
        <p:spPr>
          <a:xfrm>
            <a:off x="5181600" y="1020802"/>
            <a:ext cx="3599543" cy="5262979"/>
          </a:xfrm>
          <a:prstGeom prst="rect">
            <a:avLst/>
          </a:prstGeom>
          <a:noFill/>
        </p:spPr>
        <p:txBody>
          <a:bodyPr wrap="square" rtlCol="0">
            <a:spAutoFit/>
          </a:bodyPr>
          <a:lstStyle/>
          <a:p>
            <a:r>
              <a:rPr lang="en-US" sz="2400" b="1" dirty="0" smtClean="0">
                <a:solidFill>
                  <a:srgbClr val="00B0F0"/>
                </a:solidFill>
              </a:rPr>
              <a:t>Causes of increasing returns to scale:</a:t>
            </a:r>
            <a:r>
              <a:rPr lang="en-US" sz="2400" b="1" dirty="0" smtClean="0"/>
              <a:t> Economies of scale</a:t>
            </a:r>
          </a:p>
          <a:p>
            <a:pPr marL="457200" indent="-457200">
              <a:buFont typeface="+mj-lt"/>
              <a:buAutoNum type="arabicPeriod"/>
            </a:pPr>
            <a:r>
              <a:rPr lang="en-US" sz="2400" dirty="0" smtClean="0"/>
              <a:t>Technical and managerial indivisibles/economies  </a:t>
            </a:r>
          </a:p>
          <a:p>
            <a:pPr marL="457200" indent="-457200">
              <a:buFont typeface="+mj-lt"/>
              <a:buAutoNum type="arabicPeriod"/>
            </a:pPr>
            <a:r>
              <a:rPr lang="en-US" sz="2400" dirty="0" smtClean="0"/>
              <a:t>Higher degree of specialization</a:t>
            </a:r>
          </a:p>
          <a:p>
            <a:pPr marL="457200" indent="-457200">
              <a:buFont typeface="+mj-lt"/>
              <a:buAutoNum type="arabicPeriod"/>
            </a:pPr>
            <a:r>
              <a:rPr lang="en-US" sz="2400" dirty="0" smtClean="0"/>
              <a:t>Dimensional relations</a:t>
            </a:r>
          </a:p>
          <a:p>
            <a:pPr marL="457200" indent="-457200">
              <a:buFont typeface="+mj-lt"/>
              <a:buAutoNum type="arabicPeriod"/>
            </a:pPr>
            <a:r>
              <a:rPr lang="en-US" sz="2400" dirty="0" smtClean="0"/>
              <a:t>Transportation economies</a:t>
            </a:r>
          </a:p>
          <a:p>
            <a:pPr marL="457200" indent="-457200">
              <a:buFont typeface="+mj-lt"/>
              <a:buAutoNum type="arabicPeriod"/>
            </a:pPr>
            <a:r>
              <a:rPr lang="en-US" sz="2400" dirty="0" smtClean="0"/>
              <a:t>Advertising economies</a:t>
            </a:r>
          </a:p>
          <a:p>
            <a:endParaRPr lang="en-US" sz="2400" b="1" dirty="0" smtClean="0"/>
          </a:p>
          <a:p>
            <a:pPr marL="457200" indent="-457200">
              <a:buFont typeface="+mj-lt"/>
              <a:buAutoNum type="arabicPeriod"/>
            </a:pPr>
            <a:endParaRPr lang="en-US" sz="2400" b="1" dirty="0">
              <a:solidFill>
                <a:srgbClr val="00B0F0"/>
              </a:solidFill>
            </a:endParaRPr>
          </a:p>
        </p:txBody>
      </p:sp>
      <p:sp>
        <p:nvSpPr>
          <p:cNvPr id="26" name="TextBox 25"/>
          <p:cNvSpPr txBox="1"/>
          <p:nvPr/>
        </p:nvSpPr>
        <p:spPr>
          <a:xfrm>
            <a:off x="196448" y="3520842"/>
            <a:ext cx="461665" cy="746358"/>
          </a:xfrm>
          <a:prstGeom prst="rect">
            <a:avLst/>
          </a:prstGeom>
          <a:noFill/>
        </p:spPr>
        <p:txBody>
          <a:bodyPr vert="vert270" wrap="none" rtlCol="0">
            <a:spAutoFit/>
          </a:bodyPr>
          <a:lstStyle/>
          <a:p>
            <a:r>
              <a:rPr lang="en-US" dirty="0" err="1" smtClean="0"/>
              <a:t>Labour</a:t>
            </a:r>
            <a:endParaRPr lang="en-US" dirty="0"/>
          </a:p>
        </p:txBody>
      </p:sp>
      <p:sp>
        <p:nvSpPr>
          <p:cNvPr id="27" name="TextBox 26"/>
          <p:cNvSpPr txBox="1"/>
          <p:nvPr/>
        </p:nvSpPr>
        <p:spPr>
          <a:xfrm>
            <a:off x="609600" y="5715000"/>
            <a:ext cx="336952" cy="369332"/>
          </a:xfrm>
          <a:prstGeom prst="rect">
            <a:avLst/>
          </a:prstGeom>
          <a:noFill/>
        </p:spPr>
        <p:txBody>
          <a:bodyPr wrap="none" rtlCol="0">
            <a:spAutoFit/>
          </a:bodyPr>
          <a:lstStyle/>
          <a:p>
            <a:r>
              <a:rPr lang="en-US" dirty="0" smtClean="0"/>
              <a:t>O</a:t>
            </a:r>
            <a:endParaRPr lang="en-US" dirty="0"/>
          </a:p>
        </p:txBody>
      </p:sp>
      <p:sp>
        <p:nvSpPr>
          <p:cNvPr id="28" name="TextBox 27"/>
          <p:cNvSpPr txBox="1"/>
          <p:nvPr/>
        </p:nvSpPr>
        <p:spPr>
          <a:xfrm>
            <a:off x="3124200" y="5269468"/>
            <a:ext cx="981359" cy="369332"/>
          </a:xfrm>
          <a:prstGeom prst="rect">
            <a:avLst/>
          </a:prstGeom>
          <a:noFill/>
        </p:spPr>
        <p:txBody>
          <a:bodyPr wrap="none" rtlCol="0">
            <a:spAutoFit/>
          </a:bodyPr>
          <a:lstStyle/>
          <a:p>
            <a:r>
              <a:rPr lang="en-US" dirty="0" smtClean="0"/>
              <a:t>IQ1=100</a:t>
            </a:r>
            <a:endParaRPr lang="en-US" dirty="0"/>
          </a:p>
        </p:txBody>
      </p:sp>
      <p:sp>
        <p:nvSpPr>
          <p:cNvPr id="29" name="TextBox 28"/>
          <p:cNvSpPr txBox="1"/>
          <p:nvPr/>
        </p:nvSpPr>
        <p:spPr>
          <a:xfrm>
            <a:off x="3858963" y="4717925"/>
            <a:ext cx="1061509" cy="369332"/>
          </a:xfrm>
          <a:prstGeom prst="rect">
            <a:avLst/>
          </a:prstGeom>
          <a:noFill/>
        </p:spPr>
        <p:txBody>
          <a:bodyPr wrap="none" rtlCol="0">
            <a:spAutoFit/>
          </a:bodyPr>
          <a:lstStyle/>
          <a:p>
            <a:r>
              <a:rPr lang="en-US" dirty="0" smtClean="0"/>
              <a:t>IQ2=200</a:t>
            </a:r>
            <a:endParaRPr lang="en-US" dirty="0"/>
          </a:p>
        </p:txBody>
      </p:sp>
      <p:sp>
        <p:nvSpPr>
          <p:cNvPr id="30" name="TextBox 29"/>
          <p:cNvSpPr txBox="1"/>
          <p:nvPr/>
        </p:nvSpPr>
        <p:spPr>
          <a:xfrm>
            <a:off x="4006448" y="5802868"/>
            <a:ext cx="861133" cy="369332"/>
          </a:xfrm>
          <a:prstGeom prst="rect">
            <a:avLst/>
          </a:prstGeom>
          <a:noFill/>
        </p:spPr>
        <p:txBody>
          <a:bodyPr wrap="none" rtlCol="0">
            <a:spAutoFit/>
          </a:bodyPr>
          <a:lstStyle/>
          <a:p>
            <a:r>
              <a:rPr lang="en-US" dirty="0" smtClean="0"/>
              <a:t>Capital</a:t>
            </a:r>
            <a:endParaRPr lang="en-US" dirty="0"/>
          </a:p>
        </p:txBody>
      </p:sp>
      <p:sp>
        <p:nvSpPr>
          <p:cNvPr id="31" name="TextBox 30"/>
          <p:cNvSpPr txBox="1"/>
          <p:nvPr/>
        </p:nvSpPr>
        <p:spPr>
          <a:xfrm>
            <a:off x="1371600" y="4659868"/>
            <a:ext cx="317716" cy="369332"/>
          </a:xfrm>
          <a:prstGeom prst="rect">
            <a:avLst/>
          </a:prstGeom>
          <a:noFill/>
        </p:spPr>
        <p:txBody>
          <a:bodyPr wrap="none" rtlCol="0">
            <a:spAutoFit/>
          </a:bodyPr>
          <a:lstStyle/>
          <a:p>
            <a:r>
              <a:rPr lang="en-US" dirty="0"/>
              <a:t>A</a:t>
            </a:r>
          </a:p>
        </p:txBody>
      </p:sp>
      <p:sp>
        <p:nvSpPr>
          <p:cNvPr id="32" name="TextBox 31"/>
          <p:cNvSpPr txBox="1"/>
          <p:nvPr/>
        </p:nvSpPr>
        <p:spPr>
          <a:xfrm>
            <a:off x="1905000" y="4050268"/>
            <a:ext cx="309700" cy="369332"/>
          </a:xfrm>
          <a:prstGeom prst="rect">
            <a:avLst/>
          </a:prstGeom>
          <a:noFill/>
        </p:spPr>
        <p:txBody>
          <a:bodyPr wrap="none" rtlCol="0">
            <a:spAutoFit/>
          </a:bodyPr>
          <a:lstStyle/>
          <a:p>
            <a:r>
              <a:rPr lang="en-US" dirty="0"/>
              <a:t>B</a:t>
            </a:r>
          </a:p>
        </p:txBody>
      </p:sp>
      <p:sp>
        <p:nvSpPr>
          <p:cNvPr id="33" name="TextBox 32"/>
          <p:cNvSpPr txBox="1"/>
          <p:nvPr/>
        </p:nvSpPr>
        <p:spPr>
          <a:xfrm>
            <a:off x="2590800" y="3505200"/>
            <a:ext cx="308098" cy="369332"/>
          </a:xfrm>
          <a:prstGeom prst="rect">
            <a:avLst/>
          </a:prstGeom>
          <a:noFill/>
        </p:spPr>
        <p:txBody>
          <a:bodyPr wrap="none" rtlCol="0">
            <a:spAutoFit/>
          </a:bodyPr>
          <a:lstStyle/>
          <a:p>
            <a:r>
              <a:rPr lang="en-US" dirty="0"/>
              <a:t>C</a:t>
            </a:r>
          </a:p>
        </p:txBody>
      </p:sp>
      <p:sp>
        <p:nvSpPr>
          <p:cNvPr id="34" name="TextBox 33"/>
          <p:cNvSpPr txBox="1"/>
          <p:nvPr/>
        </p:nvSpPr>
        <p:spPr>
          <a:xfrm>
            <a:off x="4006448" y="4126468"/>
            <a:ext cx="1061509" cy="369332"/>
          </a:xfrm>
          <a:prstGeom prst="rect">
            <a:avLst/>
          </a:prstGeom>
          <a:noFill/>
        </p:spPr>
        <p:txBody>
          <a:bodyPr wrap="none" rtlCol="0">
            <a:spAutoFit/>
          </a:bodyPr>
          <a:lstStyle/>
          <a:p>
            <a:r>
              <a:rPr lang="en-US" dirty="0" smtClean="0"/>
              <a:t>IQ3=300</a:t>
            </a:r>
            <a:endParaRPr lang="en-US" dirty="0"/>
          </a:p>
        </p:txBody>
      </p:sp>
      <p:sp>
        <p:nvSpPr>
          <p:cNvPr id="35" name="TextBox 34"/>
          <p:cNvSpPr txBox="1"/>
          <p:nvPr/>
        </p:nvSpPr>
        <p:spPr>
          <a:xfrm>
            <a:off x="1612291" y="1851799"/>
            <a:ext cx="1254511" cy="369332"/>
          </a:xfrm>
          <a:prstGeom prst="rect">
            <a:avLst/>
          </a:prstGeom>
          <a:noFill/>
        </p:spPr>
        <p:txBody>
          <a:bodyPr wrap="none" rtlCol="0">
            <a:spAutoFit/>
          </a:bodyPr>
          <a:lstStyle/>
          <a:p>
            <a:r>
              <a:rPr lang="en-US" dirty="0" smtClean="0"/>
              <a:t>OA&gt;AB&gt;BC</a:t>
            </a:r>
            <a:endParaRPr lang="en-US" dirty="0"/>
          </a:p>
        </p:txBody>
      </p:sp>
    </p:spTree>
    <p:extLst>
      <p:ext uri="{BB962C8B-B14F-4D97-AF65-F5344CB8AC3E}">
        <p14:creationId xmlns:p14="http://schemas.microsoft.com/office/powerpoint/2010/main" val="106806356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57200"/>
            <a:ext cx="8229600" cy="6088743"/>
          </a:xfrm>
        </p:spPr>
        <p:txBody>
          <a:bodyPr/>
          <a:lstStyle/>
          <a:p>
            <a:r>
              <a:rPr lang="en-US" dirty="0" smtClean="0"/>
              <a:t>Returns to scale</a:t>
            </a:r>
            <a:endParaRPr lang="en-US" dirty="0"/>
          </a:p>
        </p:txBody>
      </p:sp>
      <p:cxnSp>
        <p:nvCxnSpPr>
          <p:cNvPr id="5" name="Straight Connector 4"/>
          <p:cNvCxnSpPr/>
          <p:nvPr/>
        </p:nvCxnSpPr>
        <p:spPr>
          <a:xfrm>
            <a:off x="838200" y="2438400"/>
            <a:ext cx="0" cy="3276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838200" y="5715000"/>
            <a:ext cx="3429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V="1">
            <a:off x="838200" y="3352800"/>
            <a:ext cx="2514600" cy="2362200"/>
          </a:xfrm>
          <a:prstGeom prst="line">
            <a:avLst/>
          </a:prstGeom>
        </p:spPr>
        <p:style>
          <a:lnRef idx="1">
            <a:schemeClr val="accent1"/>
          </a:lnRef>
          <a:fillRef idx="0">
            <a:schemeClr val="accent1"/>
          </a:fillRef>
          <a:effectRef idx="0">
            <a:schemeClr val="accent1"/>
          </a:effectRef>
          <a:fontRef idx="minor">
            <a:schemeClr val="tx1"/>
          </a:fontRef>
        </p:style>
      </p:cxnSp>
      <p:sp>
        <p:nvSpPr>
          <p:cNvPr id="21" name="Freeform 20"/>
          <p:cNvSpPr/>
          <p:nvPr/>
        </p:nvSpPr>
        <p:spPr>
          <a:xfrm>
            <a:off x="1016003" y="3962400"/>
            <a:ext cx="1901371" cy="1451429"/>
          </a:xfrm>
          <a:custGeom>
            <a:avLst/>
            <a:gdLst>
              <a:gd name="connsiteX0" fmla="*/ 0 w 1901371"/>
              <a:gd name="connsiteY0" fmla="*/ 0 h 1451429"/>
              <a:gd name="connsiteX1" fmla="*/ 522514 w 1901371"/>
              <a:gd name="connsiteY1" fmla="*/ 1059543 h 1451429"/>
              <a:gd name="connsiteX2" fmla="*/ 1901371 w 1901371"/>
              <a:gd name="connsiteY2" fmla="*/ 1451429 h 1451429"/>
            </a:gdLst>
            <a:ahLst/>
            <a:cxnLst>
              <a:cxn ang="0">
                <a:pos x="connsiteX0" y="connsiteY0"/>
              </a:cxn>
              <a:cxn ang="0">
                <a:pos x="connsiteX1" y="connsiteY1"/>
              </a:cxn>
              <a:cxn ang="0">
                <a:pos x="connsiteX2" y="connsiteY2"/>
              </a:cxn>
            </a:cxnLst>
            <a:rect l="l" t="t" r="r" b="b"/>
            <a:pathLst>
              <a:path w="1901371" h="1451429">
                <a:moveTo>
                  <a:pt x="0" y="0"/>
                </a:moveTo>
                <a:cubicBezTo>
                  <a:pt x="102809" y="408819"/>
                  <a:pt x="205619" y="817638"/>
                  <a:pt x="522514" y="1059543"/>
                </a:cubicBezTo>
                <a:cubicBezTo>
                  <a:pt x="839409" y="1301448"/>
                  <a:pt x="1370390" y="1376438"/>
                  <a:pt x="1901371" y="1451429"/>
                </a:cubicBezTo>
              </a:path>
            </a:pathLst>
          </a:cu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2" name="Freeform 21"/>
          <p:cNvSpPr/>
          <p:nvPr/>
        </p:nvSpPr>
        <p:spPr>
          <a:xfrm>
            <a:off x="1712686" y="3585029"/>
            <a:ext cx="2090057" cy="1393371"/>
          </a:xfrm>
          <a:custGeom>
            <a:avLst/>
            <a:gdLst>
              <a:gd name="connsiteX0" fmla="*/ 0 w 2090057"/>
              <a:gd name="connsiteY0" fmla="*/ 0 h 1393371"/>
              <a:gd name="connsiteX1" fmla="*/ 435428 w 2090057"/>
              <a:gd name="connsiteY1" fmla="*/ 885371 h 1393371"/>
              <a:gd name="connsiteX2" fmla="*/ 2090057 w 2090057"/>
              <a:gd name="connsiteY2" fmla="*/ 1393371 h 1393371"/>
            </a:gdLst>
            <a:ahLst/>
            <a:cxnLst>
              <a:cxn ang="0">
                <a:pos x="connsiteX0" y="connsiteY0"/>
              </a:cxn>
              <a:cxn ang="0">
                <a:pos x="connsiteX1" y="connsiteY1"/>
              </a:cxn>
              <a:cxn ang="0">
                <a:pos x="connsiteX2" y="connsiteY2"/>
              </a:cxn>
            </a:cxnLst>
            <a:rect l="l" t="t" r="r" b="b"/>
            <a:pathLst>
              <a:path w="2090057" h="1393371">
                <a:moveTo>
                  <a:pt x="0" y="0"/>
                </a:moveTo>
                <a:cubicBezTo>
                  <a:pt x="43542" y="326571"/>
                  <a:pt x="87085" y="653143"/>
                  <a:pt x="435428" y="885371"/>
                </a:cubicBezTo>
                <a:cubicBezTo>
                  <a:pt x="783771" y="1117599"/>
                  <a:pt x="1436914" y="1255485"/>
                  <a:pt x="2090057" y="1393371"/>
                </a:cubicBezTo>
              </a:path>
            </a:pathLst>
          </a:cu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3" name="Freeform 22"/>
          <p:cNvSpPr/>
          <p:nvPr/>
        </p:nvSpPr>
        <p:spPr>
          <a:xfrm>
            <a:off x="2434306" y="3193143"/>
            <a:ext cx="1789347" cy="1277257"/>
          </a:xfrm>
          <a:custGeom>
            <a:avLst/>
            <a:gdLst>
              <a:gd name="connsiteX0" fmla="*/ 4090 w 1789347"/>
              <a:gd name="connsiteY0" fmla="*/ 0 h 1277257"/>
              <a:gd name="connsiteX1" fmla="*/ 279862 w 1789347"/>
              <a:gd name="connsiteY1" fmla="*/ 711200 h 1277257"/>
              <a:gd name="connsiteX2" fmla="*/ 1789347 w 1789347"/>
              <a:gd name="connsiteY2" fmla="*/ 1277257 h 1277257"/>
            </a:gdLst>
            <a:ahLst/>
            <a:cxnLst>
              <a:cxn ang="0">
                <a:pos x="connsiteX0" y="connsiteY0"/>
              </a:cxn>
              <a:cxn ang="0">
                <a:pos x="connsiteX1" y="connsiteY1"/>
              </a:cxn>
              <a:cxn ang="0">
                <a:pos x="connsiteX2" y="connsiteY2"/>
              </a:cxn>
            </a:cxnLst>
            <a:rect l="l" t="t" r="r" b="b"/>
            <a:pathLst>
              <a:path w="1789347" h="1277257">
                <a:moveTo>
                  <a:pt x="4090" y="0"/>
                </a:moveTo>
                <a:cubicBezTo>
                  <a:pt x="-6796" y="249162"/>
                  <a:pt x="-17681" y="498324"/>
                  <a:pt x="279862" y="711200"/>
                </a:cubicBezTo>
                <a:cubicBezTo>
                  <a:pt x="577405" y="924076"/>
                  <a:pt x="1183376" y="1100666"/>
                  <a:pt x="1789347" y="1277257"/>
                </a:cubicBezTo>
              </a:path>
            </a:pathLst>
          </a:cu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4" name="TextBox 23"/>
          <p:cNvSpPr txBox="1"/>
          <p:nvPr/>
        </p:nvSpPr>
        <p:spPr>
          <a:xfrm>
            <a:off x="308280" y="1143000"/>
            <a:ext cx="3975191" cy="523220"/>
          </a:xfrm>
          <a:prstGeom prst="rect">
            <a:avLst/>
          </a:prstGeom>
          <a:noFill/>
        </p:spPr>
        <p:txBody>
          <a:bodyPr wrap="none" rtlCol="0">
            <a:spAutoFit/>
          </a:bodyPr>
          <a:lstStyle/>
          <a:p>
            <a:r>
              <a:rPr lang="en-US" sz="2800" b="1" dirty="0" smtClean="0"/>
              <a:t>Constant  returns to scale</a:t>
            </a:r>
            <a:endParaRPr lang="en-US" sz="2800" b="1" dirty="0"/>
          </a:p>
        </p:txBody>
      </p:sp>
      <p:sp>
        <p:nvSpPr>
          <p:cNvPr id="25" name="TextBox 24"/>
          <p:cNvSpPr txBox="1"/>
          <p:nvPr/>
        </p:nvSpPr>
        <p:spPr>
          <a:xfrm>
            <a:off x="5257800" y="1020802"/>
            <a:ext cx="3581401" cy="2677656"/>
          </a:xfrm>
          <a:prstGeom prst="rect">
            <a:avLst/>
          </a:prstGeom>
          <a:noFill/>
        </p:spPr>
        <p:txBody>
          <a:bodyPr wrap="square" rtlCol="0">
            <a:spAutoFit/>
          </a:bodyPr>
          <a:lstStyle/>
          <a:p>
            <a:r>
              <a:rPr lang="en-US" sz="2400" b="1" dirty="0" smtClean="0">
                <a:solidFill>
                  <a:srgbClr val="00B0F0"/>
                </a:solidFill>
              </a:rPr>
              <a:t>Causes of constant returns to scale: </a:t>
            </a:r>
            <a:r>
              <a:rPr lang="en-US" sz="2400" b="1" dirty="0" smtClean="0"/>
              <a:t>There is balance between internal and external economies of scale and diseconomies of scale </a:t>
            </a:r>
          </a:p>
          <a:p>
            <a:pPr marL="457200" indent="-457200">
              <a:buFont typeface="+mj-lt"/>
              <a:buAutoNum type="arabicPeriod"/>
            </a:pPr>
            <a:endParaRPr lang="en-US" sz="2400" b="1" dirty="0">
              <a:solidFill>
                <a:srgbClr val="00B0F0"/>
              </a:solidFill>
            </a:endParaRPr>
          </a:p>
        </p:txBody>
      </p:sp>
      <p:sp>
        <p:nvSpPr>
          <p:cNvPr id="26" name="TextBox 25"/>
          <p:cNvSpPr txBox="1"/>
          <p:nvPr/>
        </p:nvSpPr>
        <p:spPr>
          <a:xfrm>
            <a:off x="196448" y="3520842"/>
            <a:ext cx="461665" cy="746358"/>
          </a:xfrm>
          <a:prstGeom prst="rect">
            <a:avLst/>
          </a:prstGeom>
          <a:noFill/>
        </p:spPr>
        <p:txBody>
          <a:bodyPr vert="vert270" wrap="none" rtlCol="0">
            <a:spAutoFit/>
          </a:bodyPr>
          <a:lstStyle/>
          <a:p>
            <a:r>
              <a:rPr lang="en-US" dirty="0" err="1" smtClean="0"/>
              <a:t>Labour</a:t>
            </a:r>
            <a:endParaRPr lang="en-US" dirty="0"/>
          </a:p>
        </p:txBody>
      </p:sp>
      <p:sp>
        <p:nvSpPr>
          <p:cNvPr id="27" name="TextBox 26"/>
          <p:cNvSpPr txBox="1"/>
          <p:nvPr/>
        </p:nvSpPr>
        <p:spPr>
          <a:xfrm>
            <a:off x="609600" y="5715000"/>
            <a:ext cx="336952" cy="369332"/>
          </a:xfrm>
          <a:prstGeom prst="rect">
            <a:avLst/>
          </a:prstGeom>
          <a:noFill/>
        </p:spPr>
        <p:txBody>
          <a:bodyPr wrap="none" rtlCol="0">
            <a:spAutoFit/>
          </a:bodyPr>
          <a:lstStyle/>
          <a:p>
            <a:r>
              <a:rPr lang="en-US" dirty="0" smtClean="0"/>
              <a:t>O</a:t>
            </a:r>
            <a:endParaRPr lang="en-US" dirty="0"/>
          </a:p>
        </p:txBody>
      </p:sp>
      <p:sp>
        <p:nvSpPr>
          <p:cNvPr id="28" name="TextBox 27"/>
          <p:cNvSpPr txBox="1"/>
          <p:nvPr/>
        </p:nvSpPr>
        <p:spPr>
          <a:xfrm>
            <a:off x="3124200" y="5269468"/>
            <a:ext cx="981359" cy="369332"/>
          </a:xfrm>
          <a:prstGeom prst="rect">
            <a:avLst/>
          </a:prstGeom>
          <a:noFill/>
        </p:spPr>
        <p:txBody>
          <a:bodyPr wrap="none" rtlCol="0">
            <a:spAutoFit/>
          </a:bodyPr>
          <a:lstStyle/>
          <a:p>
            <a:r>
              <a:rPr lang="en-US" dirty="0" smtClean="0"/>
              <a:t>IQ1=100</a:t>
            </a:r>
            <a:endParaRPr lang="en-US" dirty="0"/>
          </a:p>
        </p:txBody>
      </p:sp>
      <p:sp>
        <p:nvSpPr>
          <p:cNvPr id="29" name="TextBox 28"/>
          <p:cNvSpPr txBox="1"/>
          <p:nvPr/>
        </p:nvSpPr>
        <p:spPr>
          <a:xfrm>
            <a:off x="3701648" y="4964668"/>
            <a:ext cx="981359" cy="369332"/>
          </a:xfrm>
          <a:prstGeom prst="rect">
            <a:avLst/>
          </a:prstGeom>
          <a:noFill/>
        </p:spPr>
        <p:txBody>
          <a:bodyPr wrap="none" rtlCol="0">
            <a:spAutoFit/>
          </a:bodyPr>
          <a:lstStyle/>
          <a:p>
            <a:r>
              <a:rPr lang="en-US" dirty="0" smtClean="0"/>
              <a:t>IQ2=200</a:t>
            </a:r>
            <a:endParaRPr lang="en-US" dirty="0"/>
          </a:p>
        </p:txBody>
      </p:sp>
      <p:sp>
        <p:nvSpPr>
          <p:cNvPr id="30" name="TextBox 29"/>
          <p:cNvSpPr txBox="1"/>
          <p:nvPr/>
        </p:nvSpPr>
        <p:spPr>
          <a:xfrm>
            <a:off x="4006448" y="5802868"/>
            <a:ext cx="832857" cy="369332"/>
          </a:xfrm>
          <a:prstGeom prst="rect">
            <a:avLst/>
          </a:prstGeom>
          <a:noFill/>
        </p:spPr>
        <p:txBody>
          <a:bodyPr wrap="none" rtlCol="0">
            <a:spAutoFit/>
          </a:bodyPr>
          <a:lstStyle/>
          <a:p>
            <a:r>
              <a:rPr lang="en-US" dirty="0" err="1" smtClean="0"/>
              <a:t>Captial</a:t>
            </a:r>
            <a:endParaRPr lang="en-US" dirty="0"/>
          </a:p>
        </p:txBody>
      </p:sp>
      <p:sp>
        <p:nvSpPr>
          <p:cNvPr id="31" name="TextBox 30"/>
          <p:cNvSpPr txBox="1"/>
          <p:nvPr/>
        </p:nvSpPr>
        <p:spPr>
          <a:xfrm>
            <a:off x="1371600" y="4659868"/>
            <a:ext cx="317716" cy="369332"/>
          </a:xfrm>
          <a:prstGeom prst="rect">
            <a:avLst/>
          </a:prstGeom>
          <a:noFill/>
        </p:spPr>
        <p:txBody>
          <a:bodyPr wrap="none" rtlCol="0">
            <a:spAutoFit/>
          </a:bodyPr>
          <a:lstStyle/>
          <a:p>
            <a:r>
              <a:rPr lang="en-US" dirty="0"/>
              <a:t>A</a:t>
            </a:r>
          </a:p>
        </p:txBody>
      </p:sp>
      <p:sp>
        <p:nvSpPr>
          <p:cNvPr id="32" name="TextBox 31"/>
          <p:cNvSpPr txBox="1"/>
          <p:nvPr/>
        </p:nvSpPr>
        <p:spPr>
          <a:xfrm>
            <a:off x="1905000" y="4050268"/>
            <a:ext cx="309700" cy="369332"/>
          </a:xfrm>
          <a:prstGeom prst="rect">
            <a:avLst/>
          </a:prstGeom>
          <a:noFill/>
        </p:spPr>
        <p:txBody>
          <a:bodyPr wrap="none" rtlCol="0">
            <a:spAutoFit/>
          </a:bodyPr>
          <a:lstStyle/>
          <a:p>
            <a:r>
              <a:rPr lang="en-US" dirty="0"/>
              <a:t>B</a:t>
            </a:r>
          </a:p>
        </p:txBody>
      </p:sp>
      <p:sp>
        <p:nvSpPr>
          <p:cNvPr id="33" name="TextBox 32"/>
          <p:cNvSpPr txBox="1"/>
          <p:nvPr/>
        </p:nvSpPr>
        <p:spPr>
          <a:xfrm>
            <a:off x="2590800" y="3505200"/>
            <a:ext cx="308098" cy="369332"/>
          </a:xfrm>
          <a:prstGeom prst="rect">
            <a:avLst/>
          </a:prstGeom>
          <a:noFill/>
        </p:spPr>
        <p:txBody>
          <a:bodyPr wrap="none" rtlCol="0">
            <a:spAutoFit/>
          </a:bodyPr>
          <a:lstStyle/>
          <a:p>
            <a:r>
              <a:rPr lang="en-US" dirty="0"/>
              <a:t>C</a:t>
            </a:r>
          </a:p>
        </p:txBody>
      </p:sp>
      <p:sp>
        <p:nvSpPr>
          <p:cNvPr id="34" name="TextBox 33"/>
          <p:cNvSpPr txBox="1"/>
          <p:nvPr/>
        </p:nvSpPr>
        <p:spPr>
          <a:xfrm>
            <a:off x="4006448" y="4126468"/>
            <a:ext cx="1061509" cy="369332"/>
          </a:xfrm>
          <a:prstGeom prst="rect">
            <a:avLst/>
          </a:prstGeom>
          <a:noFill/>
        </p:spPr>
        <p:txBody>
          <a:bodyPr wrap="none" rtlCol="0">
            <a:spAutoFit/>
          </a:bodyPr>
          <a:lstStyle/>
          <a:p>
            <a:r>
              <a:rPr lang="en-US" dirty="0" smtClean="0"/>
              <a:t>IQ3=300</a:t>
            </a:r>
            <a:endParaRPr lang="en-US" dirty="0"/>
          </a:p>
        </p:txBody>
      </p:sp>
      <p:sp>
        <p:nvSpPr>
          <p:cNvPr id="35" name="TextBox 34"/>
          <p:cNvSpPr txBox="1"/>
          <p:nvPr/>
        </p:nvSpPr>
        <p:spPr>
          <a:xfrm>
            <a:off x="1397505" y="1752600"/>
            <a:ext cx="1211165" cy="369332"/>
          </a:xfrm>
          <a:prstGeom prst="rect">
            <a:avLst/>
          </a:prstGeom>
          <a:noFill/>
        </p:spPr>
        <p:txBody>
          <a:bodyPr wrap="none" rtlCol="0">
            <a:spAutoFit/>
          </a:bodyPr>
          <a:lstStyle/>
          <a:p>
            <a:r>
              <a:rPr lang="en-US" dirty="0" smtClean="0"/>
              <a:t>OA=AB=AC</a:t>
            </a:r>
            <a:endParaRPr lang="en-US" dirty="0"/>
          </a:p>
        </p:txBody>
      </p:sp>
    </p:spTree>
    <p:extLst>
      <p:ext uri="{BB962C8B-B14F-4D97-AF65-F5344CB8AC3E}">
        <p14:creationId xmlns:p14="http://schemas.microsoft.com/office/powerpoint/2010/main" val="166844381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57200"/>
            <a:ext cx="8229600" cy="6088743"/>
          </a:xfrm>
        </p:spPr>
        <p:txBody>
          <a:bodyPr/>
          <a:lstStyle/>
          <a:p>
            <a:r>
              <a:rPr lang="en-US" dirty="0" smtClean="0"/>
              <a:t>Returns to scale</a:t>
            </a:r>
            <a:endParaRPr lang="en-US" dirty="0"/>
          </a:p>
        </p:txBody>
      </p:sp>
      <p:cxnSp>
        <p:nvCxnSpPr>
          <p:cNvPr id="5" name="Straight Connector 4"/>
          <p:cNvCxnSpPr/>
          <p:nvPr/>
        </p:nvCxnSpPr>
        <p:spPr>
          <a:xfrm>
            <a:off x="838200" y="2438400"/>
            <a:ext cx="0" cy="3276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838200" y="5715000"/>
            <a:ext cx="3429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V="1">
            <a:off x="890374" y="2209800"/>
            <a:ext cx="3681626" cy="3458497"/>
          </a:xfrm>
          <a:prstGeom prst="line">
            <a:avLst/>
          </a:prstGeom>
        </p:spPr>
        <p:style>
          <a:lnRef idx="1">
            <a:schemeClr val="accent1"/>
          </a:lnRef>
          <a:fillRef idx="0">
            <a:schemeClr val="accent1"/>
          </a:fillRef>
          <a:effectRef idx="0">
            <a:schemeClr val="accent1"/>
          </a:effectRef>
          <a:fontRef idx="minor">
            <a:schemeClr val="tx1"/>
          </a:fontRef>
        </p:style>
      </p:cxnSp>
      <p:sp>
        <p:nvSpPr>
          <p:cNvPr id="21" name="Freeform 20"/>
          <p:cNvSpPr/>
          <p:nvPr/>
        </p:nvSpPr>
        <p:spPr>
          <a:xfrm>
            <a:off x="1016003" y="3962400"/>
            <a:ext cx="1901371" cy="1451429"/>
          </a:xfrm>
          <a:custGeom>
            <a:avLst/>
            <a:gdLst>
              <a:gd name="connsiteX0" fmla="*/ 0 w 1901371"/>
              <a:gd name="connsiteY0" fmla="*/ 0 h 1451429"/>
              <a:gd name="connsiteX1" fmla="*/ 522514 w 1901371"/>
              <a:gd name="connsiteY1" fmla="*/ 1059543 h 1451429"/>
              <a:gd name="connsiteX2" fmla="*/ 1901371 w 1901371"/>
              <a:gd name="connsiteY2" fmla="*/ 1451429 h 1451429"/>
            </a:gdLst>
            <a:ahLst/>
            <a:cxnLst>
              <a:cxn ang="0">
                <a:pos x="connsiteX0" y="connsiteY0"/>
              </a:cxn>
              <a:cxn ang="0">
                <a:pos x="connsiteX1" y="connsiteY1"/>
              </a:cxn>
              <a:cxn ang="0">
                <a:pos x="connsiteX2" y="connsiteY2"/>
              </a:cxn>
            </a:cxnLst>
            <a:rect l="l" t="t" r="r" b="b"/>
            <a:pathLst>
              <a:path w="1901371" h="1451429">
                <a:moveTo>
                  <a:pt x="0" y="0"/>
                </a:moveTo>
                <a:cubicBezTo>
                  <a:pt x="102809" y="408819"/>
                  <a:pt x="205619" y="817638"/>
                  <a:pt x="522514" y="1059543"/>
                </a:cubicBezTo>
                <a:cubicBezTo>
                  <a:pt x="839409" y="1301448"/>
                  <a:pt x="1370390" y="1376438"/>
                  <a:pt x="1901371" y="1451429"/>
                </a:cubicBezTo>
              </a:path>
            </a:pathLst>
          </a:cu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2" name="Freeform 21"/>
          <p:cNvSpPr/>
          <p:nvPr/>
        </p:nvSpPr>
        <p:spPr>
          <a:xfrm>
            <a:off x="2177134" y="3468917"/>
            <a:ext cx="2090057" cy="1393371"/>
          </a:xfrm>
          <a:custGeom>
            <a:avLst/>
            <a:gdLst>
              <a:gd name="connsiteX0" fmla="*/ 0 w 2090057"/>
              <a:gd name="connsiteY0" fmla="*/ 0 h 1393371"/>
              <a:gd name="connsiteX1" fmla="*/ 435428 w 2090057"/>
              <a:gd name="connsiteY1" fmla="*/ 885371 h 1393371"/>
              <a:gd name="connsiteX2" fmla="*/ 2090057 w 2090057"/>
              <a:gd name="connsiteY2" fmla="*/ 1393371 h 1393371"/>
            </a:gdLst>
            <a:ahLst/>
            <a:cxnLst>
              <a:cxn ang="0">
                <a:pos x="connsiteX0" y="connsiteY0"/>
              </a:cxn>
              <a:cxn ang="0">
                <a:pos x="connsiteX1" y="connsiteY1"/>
              </a:cxn>
              <a:cxn ang="0">
                <a:pos x="connsiteX2" y="connsiteY2"/>
              </a:cxn>
            </a:cxnLst>
            <a:rect l="l" t="t" r="r" b="b"/>
            <a:pathLst>
              <a:path w="2090057" h="1393371">
                <a:moveTo>
                  <a:pt x="0" y="0"/>
                </a:moveTo>
                <a:cubicBezTo>
                  <a:pt x="43542" y="326571"/>
                  <a:pt x="87085" y="653143"/>
                  <a:pt x="435428" y="885371"/>
                </a:cubicBezTo>
                <a:cubicBezTo>
                  <a:pt x="783771" y="1117599"/>
                  <a:pt x="1436914" y="1255485"/>
                  <a:pt x="2090057" y="1393371"/>
                </a:cubicBezTo>
              </a:path>
            </a:pathLst>
          </a:cu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3" name="Freeform 22"/>
          <p:cNvSpPr/>
          <p:nvPr/>
        </p:nvSpPr>
        <p:spPr>
          <a:xfrm>
            <a:off x="3566398" y="2177163"/>
            <a:ext cx="1789347" cy="1277257"/>
          </a:xfrm>
          <a:custGeom>
            <a:avLst/>
            <a:gdLst>
              <a:gd name="connsiteX0" fmla="*/ 4090 w 1789347"/>
              <a:gd name="connsiteY0" fmla="*/ 0 h 1277257"/>
              <a:gd name="connsiteX1" fmla="*/ 279862 w 1789347"/>
              <a:gd name="connsiteY1" fmla="*/ 711200 h 1277257"/>
              <a:gd name="connsiteX2" fmla="*/ 1789347 w 1789347"/>
              <a:gd name="connsiteY2" fmla="*/ 1277257 h 1277257"/>
            </a:gdLst>
            <a:ahLst/>
            <a:cxnLst>
              <a:cxn ang="0">
                <a:pos x="connsiteX0" y="connsiteY0"/>
              </a:cxn>
              <a:cxn ang="0">
                <a:pos x="connsiteX1" y="connsiteY1"/>
              </a:cxn>
              <a:cxn ang="0">
                <a:pos x="connsiteX2" y="connsiteY2"/>
              </a:cxn>
            </a:cxnLst>
            <a:rect l="l" t="t" r="r" b="b"/>
            <a:pathLst>
              <a:path w="1789347" h="1277257">
                <a:moveTo>
                  <a:pt x="4090" y="0"/>
                </a:moveTo>
                <a:cubicBezTo>
                  <a:pt x="-6796" y="249162"/>
                  <a:pt x="-17681" y="498324"/>
                  <a:pt x="279862" y="711200"/>
                </a:cubicBezTo>
                <a:cubicBezTo>
                  <a:pt x="577405" y="924076"/>
                  <a:pt x="1183376" y="1100666"/>
                  <a:pt x="1789347" y="1277257"/>
                </a:cubicBezTo>
              </a:path>
            </a:pathLst>
          </a:cu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4" name="TextBox 23"/>
          <p:cNvSpPr txBox="1"/>
          <p:nvPr/>
        </p:nvSpPr>
        <p:spPr>
          <a:xfrm>
            <a:off x="308280" y="1143000"/>
            <a:ext cx="4248151" cy="523220"/>
          </a:xfrm>
          <a:prstGeom prst="rect">
            <a:avLst/>
          </a:prstGeom>
          <a:noFill/>
        </p:spPr>
        <p:txBody>
          <a:bodyPr wrap="none" rtlCol="0">
            <a:spAutoFit/>
          </a:bodyPr>
          <a:lstStyle/>
          <a:p>
            <a:r>
              <a:rPr lang="en-US" sz="2800" b="1" dirty="0" smtClean="0"/>
              <a:t>Decreasing returns to scale</a:t>
            </a:r>
            <a:endParaRPr lang="en-US" sz="2800" b="1" dirty="0"/>
          </a:p>
        </p:txBody>
      </p:sp>
      <p:sp>
        <p:nvSpPr>
          <p:cNvPr id="25" name="TextBox 24"/>
          <p:cNvSpPr txBox="1"/>
          <p:nvPr/>
        </p:nvSpPr>
        <p:spPr>
          <a:xfrm>
            <a:off x="5257800" y="1020802"/>
            <a:ext cx="3581401" cy="4893647"/>
          </a:xfrm>
          <a:prstGeom prst="rect">
            <a:avLst/>
          </a:prstGeom>
          <a:noFill/>
        </p:spPr>
        <p:txBody>
          <a:bodyPr wrap="square" rtlCol="0">
            <a:spAutoFit/>
          </a:bodyPr>
          <a:lstStyle/>
          <a:p>
            <a:r>
              <a:rPr lang="en-US" sz="2400" b="1" dirty="0" smtClean="0">
                <a:solidFill>
                  <a:srgbClr val="00B0F0"/>
                </a:solidFill>
              </a:rPr>
              <a:t>Causes of decreasing returns to scale: </a:t>
            </a:r>
            <a:r>
              <a:rPr lang="en-US" sz="2400" b="1" dirty="0" smtClean="0"/>
              <a:t>Diseconomies of scale </a:t>
            </a:r>
          </a:p>
          <a:p>
            <a:pPr marL="457200" indent="-457200">
              <a:buFont typeface="+mj-lt"/>
              <a:buAutoNum type="arabicPeriod"/>
            </a:pPr>
            <a:r>
              <a:rPr lang="en-US" sz="2400" dirty="0" smtClean="0"/>
              <a:t>Managerial diseconomies</a:t>
            </a:r>
          </a:p>
          <a:p>
            <a:pPr marL="457200" indent="-457200">
              <a:buFont typeface="+mj-lt"/>
              <a:buAutoNum type="arabicPeriod"/>
            </a:pPr>
            <a:r>
              <a:rPr lang="en-US" sz="2400" dirty="0" smtClean="0"/>
              <a:t>Limitedness or exhaustibility of the natural resources</a:t>
            </a:r>
          </a:p>
          <a:p>
            <a:pPr marL="457200" indent="-457200">
              <a:buFont typeface="+mj-lt"/>
              <a:buAutoNum type="arabicPeriod"/>
            </a:pPr>
            <a:r>
              <a:rPr lang="en-US" sz="2400" dirty="0" err="1" smtClean="0"/>
              <a:t>Labour</a:t>
            </a:r>
            <a:r>
              <a:rPr lang="en-US" sz="2400" dirty="0" smtClean="0"/>
              <a:t> diseconomies</a:t>
            </a:r>
          </a:p>
          <a:p>
            <a:pPr marL="457200" indent="-457200">
              <a:buFont typeface="+mj-lt"/>
              <a:buAutoNum type="arabicPeriod"/>
            </a:pPr>
            <a:r>
              <a:rPr lang="en-US" sz="2400" dirty="0" smtClean="0"/>
              <a:t>Pecuniary diseconomies (discount and concession)</a:t>
            </a:r>
          </a:p>
          <a:p>
            <a:pPr marL="457200" indent="-457200">
              <a:buFont typeface="+mj-lt"/>
              <a:buAutoNum type="arabicPeriod"/>
            </a:pPr>
            <a:endParaRPr lang="en-US" sz="2400" b="1" dirty="0">
              <a:solidFill>
                <a:srgbClr val="00B0F0"/>
              </a:solidFill>
            </a:endParaRPr>
          </a:p>
        </p:txBody>
      </p:sp>
      <p:sp>
        <p:nvSpPr>
          <p:cNvPr id="26" name="TextBox 25"/>
          <p:cNvSpPr txBox="1"/>
          <p:nvPr/>
        </p:nvSpPr>
        <p:spPr>
          <a:xfrm>
            <a:off x="196448" y="3520842"/>
            <a:ext cx="461665" cy="746358"/>
          </a:xfrm>
          <a:prstGeom prst="rect">
            <a:avLst/>
          </a:prstGeom>
          <a:noFill/>
        </p:spPr>
        <p:txBody>
          <a:bodyPr vert="vert270" wrap="none" rtlCol="0">
            <a:spAutoFit/>
          </a:bodyPr>
          <a:lstStyle/>
          <a:p>
            <a:r>
              <a:rPr lang="en-US" dirty="0" err="1" smtClean="0"/>
              <a:t>Labour</a:t>
            </a:r>
            <a:endParaRPr lang="en-US" dirty="0"/>
          </a:p>
        </p:txBody>
      </p:sp>
      <p:sp>
        <p:nvSpPr>
          <p:cNvPr id="27" name="TextBox 26"/>
          <p:cNvSpPr txBox="1"/>
          <p:nvPr/>
        </p:nvSpPr>
        <p:spPr>
          <a:xfrm>
            <a:off x="609600" y="5715000"/>
            <a:ext cx="336952" cy="369332"/>
          </a:xfrm>
          <a:prstGeom prst="rect">
            <a:avLst/>
          </a:prstGeom>
          <a:noFill/>
        </p:spPr>
        <p:txBody>
          <a:bodyPr wrap="none" rtlCol="0">
            <a:spAutoFit/>
          </a:bodyPr>
          <a:lstStyle/>
          <a:p>
            <a:r>
              <a:rPr lang="en-US" dirty="0" smtClean="0"/>
              <a:t>O</a:t>
            </a:r>
            <a:endParaRPr lang="en-US" dirty="0"/>
          </a:p>
        </p:txBody>
      </p:sp>
      <p:sp>
        <p:nvSpPr>
          <p:cNvPr id="28" name="TextBox 27"/>
          <p:cNvSpPr txBox="1"/>
          <p:nvPr/>
        </p:nvSpPr>
        <p:spPr>
          <a:xfrm>
            <a:off x="3124200" y="5269468"/>
            <a:ext cx="981359" cy="369332"/>
          </a:xfrm>
          <a:prstGeom prst="rect">
            <a:avLst/>
          </a:prstGeom>
          <a:noFill/>
        </p:spPr>
        <p:txBody>
          <a:bodyPr wrap="none" rtlCol="0">
            <a:spAutoFit/>
          </a:bodyPr>
          <a:lstStyle/>
          <a:p>
            <a:r>
              <a:rPr lang="en-US" dirty="0" smtClean="0"/>
              <a:t>IQ1=100</a:t>
            </a:r>
            <a:endParaRPr lang="en-US" dirty="0"/>
          </a:p>
        </p:txBody>
      </p:sp>
      <p:sp>
        <p:nvSpPr>
          <p:cNvPr id="29" name="TextBox 28"/>
          <p:cNvSpPr txBox="1"/>
          <p:nvPr/>
        </p:nvSpPr>
        <p:spPr>
          <a:xfrm>
            <a:off x="3701648" y="4964668"/>
            <a:ext cx="1061509" cy="369332"/>
          </a:xfrm>
          <a:prstGeom prst="rect">
            <a:avLst/>
          </a:prstGeom>
          <a:noFill/>
        </p:spPr>
        <p:txBody>
          <a:bodyPr wrap="none" rtlCol="0">
            <a:spAutoFit/>
          </a:bodyPr>
          <a:lstStyle/>
          <a:p>
            <a:r>
              <a:rPr lang="en-US" dirty="0" smtClean="0"/>
              <a:t>IQ2=200</a:t>
            </a:r>
            <a:endParaRPr lang="en-US" dirty="0"/>
          </a:p>
        </p:txBody>
      </p:sp>
      <p:sp>
        <p:nvSpPr>
          <p:cNvPr id="30" name="TextBox 29"/>
          <p:cNvSpPr txBox="1"/>
          <p:nvPr/>
        </p:nvSpPr>
        <p:spPr>
          <a:xfrm>
            <a:off x="4006448" y="5802868"/>
            <a:ext cx="831061" cy="369332"/>
          </a:xfrm>
          <a:prstGeom prst="rect">
            <a:avLst/>
          </a:prstGeom>
          <a:noFill/>
        </p:spPr>
        <p:txBody>
          <a:bodyPr wrap="none" rtlCol="0">
            <a:spAutoFit/>
          </a:bodyPr>
          <a:lstStyle/>
          <a:p>
            <a:r>
              <a:rPr lang="en-US" dirty="0" smtClean="0"/>
              <a:t>Capital</a:t>
            </a:r>
            <a:endParaRPr lang="en-US" dirty="0"/>
          </a:p>
        </p:txBody>
      </p:sp>
      <p:sp>
        <p:nvSpPr>
          <p:cNvPr id="31" name="TextBox 30"/>
          <p:cNvSpPr txBox="1"/>
          <p:nvPr/>
        </p:nvSpPr>
        <p:spPr>
          <a:xfrm>
            <a:off x="1371600" y="4659868"/>
            <a:ext cx="317716" cy="369332"/>
          </a:xfrm>
          <a:prstGeom prst="rect">
            <a:avLst/>
          </a:prstGeom>
          <a:noFill/>
        </p:spPr>
        <p:txBody>
          <a:bodyPr wrap="none" rtlCol="0">
            <a:spAutoFit/>
          </a:bodyPr>
          <a:lstStyle/>
          <a:p>
            <a:r>
              <a:rPr lang="en-US" dirty="0"/>
              <a:t>A</a:t>
            </a:r>
          </a:p>
        </p:txBody>
      </p:sp>
      <p:sp>
        <p:nvSpPr>
          <p:cNvPr id="32" name="TextBox 31"/>
          <p:cNvSpPr txBox="1"/>
          <p:nvPr/>
        </p:nvSpPr>
        <p:spPr>
          <a:xfrm>
            <a:off x="1905000" y="4050268"/>
            <a:ext cx="309700" cy="369332"/>
          </a:xfrm>
          <a:prstGeom prst="rect">
            <a:avLst/>
          </a:prstGeom>
          <a:noFill/>
        </p:spPr>
        <p:txBody>
          <a:bodyPr wrap="none" rtlCol="0">
            <a:spAutoFit/>
          </a:bodyPr>
          <a:lstStyle/>
          <a:p>
            <a:r>
              <a:rPr lang="en-US" dirty="0"/>
              <a:t>B</a:t>
            </a:r>
          </a:p>
        </p:txBody>
      </p:sp>
      <p:sp>
        <p:nvSpPr>
          <p:cNvPr id="33" name="TextBox 32"/>
          <p:cNvSpPr txBox="1"/>
          <p:nvPr/>
        </p:nvSpPr>
        <p:spPr>
          <a:xfrm>
            <a:off x="3425702" y="2667000"/>
            <a:ext cx="308098" cy="369332"/>
          </a:xfrm>
          <a:prstGeom prst="rect">
            <a:avLst/>
          </a:prstGeom>
          <a:noFill/>
        </p:spPr>
        <p:txBody>
          <a:bodyPr wrap="none" rtlCol="0">
            <a:spAutoFit/>
          </a:bodyPr>
          <a:lstStyle/>
          <a:p>
            <a:r>
              <a:rPr lang="en-US" dirty="0"/>
              <a:t>C</a:t>
            </a:r>
          </a:p>
        </p:txBody>
      </p:sp>
      <p:sp>
        <p:nvSpPr>
          <p:cNvPr id="34" name="TextBox 33"/>
          <p:cNvSpPr txBox="1"/>
          <p:nvPr/>
        </p:nvSpPr>
        <p:spPr>
          <a:xfrm>
            <a:off x="4767120" y="3505200"/>
            <a:ext cx="981359" cy="369332"/>
          </a:xfrm>
          <a:prstGeom prst="rect">
            <a:avLst/>
          </a:prstGeom>
          <a:noFill/>
        </p:spPr>
        <p:txBody>
          <a:bodyPr wrap="none" rtlCol="0">
            <a:spAutoFit/>
          </a:bodyPr>
          <a:lstStyle/>
          <a:p>
            <a:r>
              <a:rPr lang="en-US" dirty="0" smtClean="0"/>
              <a:t>IQ3=300</a:t>
            </a:r>
            <a:endParaRPr lang="en-US" dirty="0"/>
          </a:p>
        </p:txBody>
      </p:sp>
      <p:sp>
        <p:nvSpPr>
          <p:cNvPr id="35" name="TextBox 34"/>
          <p:cNvSpPr txBox="1"/>
          <p:nvPr/>
        </p:nvSpPr>
        <p:spPr>
          <a:xfrm>
            <a:off x="1061900" y="1851799"/>
            <a:ext cx="1254511" cy="369332"/>
          </a:xfrm>
          <a:prstGeom prst="rect">
            <a:avLst/>
          </a:prstGeom>
          <a:noFill/>
        </p:spPr>
        <p:txBody>
          <a:bodyPr wrap="none" rtlCol="0">
            <a:spAutoFit/>
          </a:bodyPr>
          <a:lstStyle/>
          <a:p>
            <a:r>
              <a:rPr lang="en-US" dirty="0" smtClean="0"/>
              <a:t>OA&lt;AB&lt;BC</a:t>
            </a:r>
            <a:endParaRPr lang="en-US" dirty="0"/>
          </a:p>
        </p:txBody>
      </p:sp>
    </p:spTree>
    <p:extLst>
      <p:ext uri="{BB962C8B-B14F-4D97-AF65-F5344CB8AC3E}">
        <p14:creationId xmlns:p14="http://schemas.microsoft.com/office/powerpoint/2010/main" val="23736351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Long-run (Multivariable) Production function</a:t>
            </a:r>
            <a:endParaRPr lang="en-US" dirty="0"/>
          </a:p>
        </p:txBody>
      </p:sp>
      <p:sp>
        <p:nvSpPr>
          <p:cNvPr id="3" name="Content Placeholder 2"/>
          <p:cNvSpPr>
            <a:spLocks noGrp="1"/>
          </p:cNvSpPr>
          <p:nvPr>
            <p:ph idx="1"/>
          </p:nvPr>
        </p:nvSpPr>
        <p:spPr/>
        <p:txBody>
          <a:bodyPr>
            <a:normAutofit/>
          </a:bodyPr>
          <a:lstStyle/>
          <a:p>
            <a:r>
              <a:rPr lang="en-US" dirty="0" smtClean="0"/>
              <a:t>Long run production function establishes a functional relationship between all inputs </a:t>
            </a:r>
            <a:r>
              <a:rPr lang="en-US" smtClean="0"/>
              <a:t>and output</a:t>
            </a:r>
            <a:r>
              <a:rPr lang="en-US" dirty="0" smtClean="0"/>
              <a:t>.</a:t>
            </a:r>
          </a:p>
          <a:p>
            <a:r>
              <a:rPr lang="en-US" dirty="0" smtClean="0"/>
              <a:t>Algebraically, </a:t>
            </a:r>
          </a:p>
          <a:p>
            <a:pPr marL="0" indent="0">
              <a:buNone/>
            </a:pPr>
            <a:r>
              <a:rPr lang="en-US" dirty="0" smtClean="0"/>
              <a:t>Multi-variable production function Q=f(W,L,K,M,T)</a:t>
            </a:r>
          </a:p>
          <a:p>
            <a:pPr marL="0" indent="0">
              <a:buNone/>
            </a:pPr>
            <a:r>
              <a:rPr lang="en-US" dirty="0" smtClean="0"/>
              <a:t>Or Two-variable production function Q=f(L,K)</a:t>
            </a:r>
          </a:p>
          <a:p>
            <a:pPr marL="0" indent="0">
              <a:buNone/>
            </a:pPr>
            <a:r>
              <a:rPr lang="en-US" dirty="0" smtClean="0"/>
              <a:t>Q=output,	f=function,	W=land,	L=Labor, M=management, T= Technology</a:t>
            </a:r>
            <a:endParaRPr lang="en-US" dirty="0"/>
          </a:p>
        </p:txBody>
      </p:sp>
    </p:spTree>
    <p:extLst>
      <p:ext uri="{BB962C8B-B14F-4D97-AF65-F5344CB8AC3E}">
        <p14:creationId xmlns:p14="http://schemas.microsoft.com/office/powerpoint/2010/main" val="31567477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457200"/>
            <a:ext cx="8686800" cy="533400"/>
          </a:xfrm>
        </p:spPr>
        <p:txBody>
          <a:bodyPr>
            <a:normAutofit fontScale="90000"/>
          </a:bodyPr>
          <a:lstStyle/>
          <a:p>
            <a:r>
              <a:rPr lang="en-US" dirty="0" smtClean="0"/>
              <a:t>Cobb-Douglas Production function</a:t>
            </a:r>
            <a:endParaRPr lang="en-US" dirty="0"/>
          </a:p>
        </p:txBody>
      </p:sp>
      <p:sp>
        <p:nvSpPr>
          <p:cNvPr id="3" name="Content Placeholder 2"/>
          <p:cNvSpPr>
            <a:spLocks noGrp="1"/>
          </p:cNvSpPr>
          <p:nvPr>
            <p:ph idx="1"/>
          </p:nvPr>
        </p:nvSpPr>
        <p:spPr>
          <a:xfrm>
            <a:off x="457200" y="1219200"/>
            <a:ext cx="8229600" cy="5410200"/>
          </a:xfrm>
        </p:spPr>
        <p:txBody>
          <a:bodyPr>
            <a:normAutofit fontScale="77500" lnSpcReduction="20000"/>
          </a:bodyPr>
          <a:lstStyle/>
          <a:p>
            <a:r>
              <a:rPr lang="en-US" dirty="0" smtClean="0"/>
              <a:t>Developed by C.W. Cobb American mathematician and P.H. Douglas economist in 1928AD.</a:t>
            </a:r>
          </a:p>
          <a:p>
            <a:r>
              <a:rPr lang="en-US" dirty="0" smtClean="0"/>
              <a:t>It shows the multiplicative relationship between inputs and output.</a:t>
            </a:r>
          </a:p>
          <a:p>
            <a:r>
              <a:rPr lang="en-US" dirty="0" smtClean="0"/>
              <a:t>It is a long run production function.</a:t>
            </a:r>
          </a:p>
          <a:p>
            <a:r>
              <a:rPr lang="en-US" dirty="0" smtClean="0"/>
              <a:t>This is known as the empirical production function.</a:t>
            </a:r>
          </a:p>
          <a:p>
            <a:r>
              <a:rPr lang="en-US" dirty="0" smtClean="0"/>
              <a:t>They modeled the growth of American economy during the period 1899-1922. </a:t>
            </a:r>
          </a:p>
          <a:p>
            <a:pPr marL="0" indent="0">
              <a:buNone/>
            </a:pPr>
            <a:r>
              <a:rPr lang="en-US" dirty="0" smtClean="0"/>
              <a:t>Mathematically,</a:t>
            </a:r>
          </a:p>
          <a:p>
            <a:pPr marL="0" indent="0">
              <a:buNone/>
            </a:pPr>
            <a:r>
              <a:rPr lang="en-US" dirty="0" smtClean="0"/>
              <a:t>Q=AK</a:t>
            </a:r>
            <a:r>
              <a:rPr lang="en-US" baseline="30000" dirty="0" smtClean="0"/>
              <a:t>β</a:t>
            </a:r>
            <a:r>
              <a:rPr lang="en-US" dirty="0" smtClean="0"/>
              <a:t>L</a:t>
            </a:r>
            <a:r>
              <a:rPr lang="en-US" baseline="30000" dirty="0" smtClean="0"/>
              <a:t>α </a:t>
            </a:r>
            <a:r>
              <a:rPr lang="en-US" dirty="0" smtClean="0"/>
              <a:t> 		Q</a:t>
            </a:r>
            <a:r>
              <a:rPr lang="en-US" dirty="0"/>
              <a:t>= </a:t>
            </a:r>
            <a:r>
              <a:rPr lang="en-US" dirty="0" smtClean="0"/>
              <a:t>20K</a:t>
            </a:r>
            <a:r>
              <a:rPr lang="en-US" baseline="30000" dirty="0" smtClean="0"/>
              <a:t>.5</a:t>
            </a:r>
            <a:r>
              <a:rPr lang="en-US" dirty="0" smtClean="0"/>
              <a:t>L</a:t>
            </a:r>
            <a:r>
              <a:rPr lang="en-US" baseline="30000" dirty="0" smtClean="0"/>
              <a:t>.5</a:t>
            </a:r>
            <a:endParaRPr lang="en-US" dirty="0"/>
          </a:p>
          <a:p>
            <a:pPr marL="0" indent="0">
              <a:buNone/>
            </a:pPr>
            <a:r>
              <a:rPr lang="en-US" dirty="0" smtClean="0"/>
              <a:t>Where Q=output,	L=Labor, K=capital </a:t>
            </a:r>
          </a:p>
          <a:p>
            <a:pPr marL="0" indent="0">
              <a:buNone/>
            </a:pPr>
            <a:r>
              <a:rPr lang="en-US" dirty="0" smtClean="0"/>
              <a:t>A= efficiency parameter positive constant</a:t>
            </a:r>
          </a:p>
          <a:p>
            <a:pPr marL="0" indent="0">
              <a:buNone/>
            </a:pPr>
            <a:r>
              <a:rPr lang="el-GR" dirty="0" smtClean="0"/>
              <a:t>α</a:t>
            </a:r>
            <a:r>
              <a:rPr lang="en-US" dirty="0" smtClean="0"/>
              <a:t> and </a:t>
            </a:r>
            <a:r>
              <a:rPr lang="el-GR" dirty="0" smtClean="0"/>
              <a:t>β</a:t>
            </a:r>
            <a:r>
              <a:rPr lang="en-US" dirty="0" smtClean="0"/>
              <a:t> are the positive constant parameters (elasticity of output with respect to inputs)</a:t>
            </a:r>
            <a:endParaRPr lang="en-US" dirty="0"/>
          </a:p>
        </p:txBody>
      </p:sp>
    </p:spTree>
    <p:extLst>
      <p:ext uri="{BB962C8B-B14F-4D97-AF65-F5344CB8AC3E}">
        <p14:creationId xmlns:p14="http://schemas.microsoft.com/office/powerpoint/2010/main" val="10994508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6200" y="152400"/>
            <a:ext cx="8991600" cy="6629400"/>
          </a:xfrm>
        </p:spPr>
        <p:txBody>
          <a:bodyPr/>
          <a:lstStyle/>
          <a:p>
            <a:r>
              <a:rPr lang="en-US" dirty="0" smtClean="0"/>
              <a:t>Properties of  Cobb-</a:t>
            </a:r>
            <a:r>
              <a:rPr lang="en-US" dirty="0" err="1" smtClean="0"/>
              <a:t>Douglash</a:t>
            </a:r>
            <a:endParaRPr lang="en-US" dirty="0" smtClean="0"/>
          </a:p>
          <a:p>
            <a:endParaRPr lang="en-US" dirty="0" smtClean="0"/>
          </a:p>
          <a:p>
            <a:endParaRPr lang="en-US" dirty="0"/>
          </a:p>
          <a:p>
            <a:endParaRPr lang="en-US" dirty="0" smtClean="0"/>
          </a:p>
          <a:p>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38600" y="-3733800"/>
            <a:ext cx="22555200" cy="1577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820482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1215739" y="381000"/>
            <a:ext cx="6712521" cy="5745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2082605"/>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Trek">
  <a:themeElements>
    <a:clrScheme name="Trek">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Trek">
      <a:majorFont>
        <a:latin typeface="Franklin Gothic Medium"/>
        <a:ea typeface=""/>
        <a:cs typeface=""/>
        <a:font script="Jpan" typeface="HG創英角ｺﾞｼｯｸUB"/>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Trek">
      <a:fillStyleLst>
        <a:solidFill>
          <a:schemeClr val="phClr"/>
        </a:solidFill>
        <a:gradFill rotWithShape="1">
          <a:gsLst>
            <a:gs pos="0">
              <a:schemeClr val="phClr">
                <a:tint val="30000"/>
                <a:satMod val="250000"/>
              </a:schemeClr>
            </a:gs>
            <a:gs pos="72000">
              <a:schemeClr val="phClr">
                <a:tint val="75000"/>
                <a:satMod val="210000"/>
              </a:schemeClr>
            </a:gs>
            <a:gs pos="100000">
              <a:schemeClr val="phClr">
                <a:tint val="85000"/>
                <a:satMod val="210000"/>
              </a:schemeClr>
            </a:gs>
          </a:gsLst>
          <a:lin ang="5400000" scaled="1"/>
        </a:gradFill>
        <a:gradFill rotWithShape="1">
          <a:gsLst>
            <a:gs pos="0">
              <a:schemeClr val="phClr">
                <a:tint val="75000"/>
                <a:shade val="85000"/>
                <a:satMod val="230000"/>
              </a:schemeClr>
            </a:gs>
            <a:gs pos="25000">
              <a:schemeClr val="phClr">
                <a:tint val="90000"/>
                <a:shade val="70000"/>
                <a:satMod val="220000"/>
              </a:schemeClr>
            </a:gs>
            <a:gs pos="50000">
              <a:schemeClr val="phClr">
                <a:tint val="90000"/>
                <a:shade val="58000"/>
                <a:satMod val="225000"/>
              </a:schemeClr>
            </a:gs>
            <a:gs pos="65000">
              <a:schemeClr val="phClr">
                <a:tint val="90000"/>
                <a:shade val="58000"/>
                <a:satMod val="225000"/>
              </a:schemeClr>
            </a:gs>
            <a:gs pos="80000">
              <a:schemeClr val="phClr">
                <a:tint val="90000"/>
                <a:shade val="69000"/>
                <a:satMod val="220000"/>
              </a:schemeClr>
            </a:gs>
            <a:gs pos="100000">
              <a:schemeClr val="phClr">
                <a:tint val="77000"/>
                <a:shade val="80000"/>
                <a:satMod val="230000"/>
              </a:schemeClr>
            </a:gs>
          </a:gsLst>
          <a:lin ang="5400000" scaled="1"/>
        </a:gradFill>
      </a:fillStyleLst>
      <a:lnStyleLst>
        <a:ln w="10000" cap="flat" cmpd="sng" algn="ctr">
          <a:solidFill>
            <a:schemeClr val="ph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76200" dist="50800" dir="5400000" rotWithShape="0">
              <a:srgbClr val="4E3B30">
                <a:alpha val="60000"/>
              </a:srgbClr>
            </a:outerShdw>
          </a:effectLst>
        </a:effectStyle>
        <a:effectStyle>
          <a:effectLst>
            <a:outerShdw blurRad="76200" dist="50800" dir="5400000" rotWithShape="0">
              <a:srgbClr val="4E3B30">
                <a:alpha val="60000"/>
              </a:srgbClr>
            </a:outerShdw>
          </a:effectLst>
          <a:scene3d>
            <a:camera prst="orthographicFront">
              <a:rot lat="0" lon="0" rev="0"/>
            </a:camera>
            <a:lightRig rig="threePt" dir="tl">
              <a:rot lat="0" lon="0" rev="0"/>
            </a:lightRig>
          </a:scene3d>
          <a:sp3d prstMaterial="metal">
            <a:bevelT w="10000" h="10000"/>
          </a:sp3d>
        </a:effectStyle>
        <a:effectStyle>
          <a:effectLst>
            <a:outerShdw blurRad="76200" dist="50800" dir="5400000" rotWithShape="0">
              <a:srgbClr val="4E3B30">
                <a:alpha val="60000"/>
              </a:srgbClr>
            </a:outerShdw>
          </a:effectLst>
          <a:scene3d>
            <a:camera prst="obliqueTopLeft" fov="600000">
              <a:rot lat="0" lon="0" rev="0"/>
            </a:camera>
            <a:lightRig rig="balanced" dir="t">
              <a:rot lat="0" lon="0" rev="19200000"/>
            </a:lightRig>
          </a:scene3d>
          <a:sp3d contourW="12700" prstMaterial="matte">
            <a:bevelT w="60000" h="50800"/>
            <a:contourClr>
              <a:schemeClr val="phClr">
                <a:shade val="60000"/>
                <a:satMod val="110000"/>
              </a:schemeClr>
            </a:contourClr>
          </a:sp3d>
        </a:effectStyle>
      </a:effectStyleLst>
      <a:bgFillStyleLst>
        <a:solidFill>
          <a:schemeClr val="phClr"/>
        </a:solidFill>
        <a:blipFill>
          <a:blip xmlns:r="http://schemas.openxmlformats.org/officeDocument/2006/relationships" r:embed="rId1">
            <a:duotone>
              <a:schemeClr val="phClr">
                <a:shade val="90000"/>
                <a:satMod val="150000"/>
              </a:schemeClr>
              <a:schemeClr val="phClr">
                <a:tint val="88000"/>
                <a:satMod val="105000"/>
              </a:schemeClr>
            </a:duotone>
          </a:blip>
          <a:tile tx="0" ty="0" sx="95000" sy="95000" flip="none" algn="t"/>
        </a:blipFill>
        <a:blipFill>
          <a:blip xmlns:r="http://schemas.openxmlformats.org/officeDocument/2006/relationships" r:embed="rId2">
            <a:duotone>
              <a:schemeClr val="phClr">
                <a:shade val="30000"/>
                <a:satMod val="455000"/>
              </a:schemeClr>
              <a:schemeClr val="phClr">
                <a:tint val="95000"/>
                <a:satMod val="120000"/>
              </a:schemeClr>
            </a:duotone>
          </a:blip>
          <a:stretch>
            <a:fillRect/>
          </a:stretch>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998</TotalTime>
  <Words>3859</Words>
  <Application>Microsoft Office PowerPoint</Application>
  <PresentationFormat>On-screen Show (4:3)</PresentationFormat>
  <Paragraphs>563</Paragraphs>
  <Slides>55</Slides>
  <Notes>0</Notes>
  <HiddenSlides>0</HiddenSlides>
  <MMClips>0</MMClips>
  <ScaleCrop>false</ScaleCrop>
  <HeadingPairs>
    <vt:vector size="4" baseType="variant">
      <vt:variant>
        <vt:lpstr>Theme</vt:lpstr>
      </vt:variant>
      <vt:variant>
        <vt:i4>1</vt:i4>
      </vt:variant>
      <vt:variant>
        <vt:lpstr>Slide Titles</vt:lpstr>
      </vt:variant>
      <vt:variant>
        <vt:i4>55</vt:i4>
      </vt:variant>
    </vt:vector>
  </HeadingPairs>
  <TitlesOfParts>
    <vt:vector size="56" baseType="lpstr">
      <vt:lpstr>Trek</vt:lpstr>
      <vt:lpstr>Course Title: Economics  Code: Eco. 155 BIT 2nd Semester </vt:lpstr>
      <vt:lpstr>Unit 4: production</vt:lpstr>
      <vt:lpstr>Production:</vt:lpstr>
      <vt:lpstr>Production function: </vt:lpstr>
      <vt:lpstr>Short-run (one variable input) production function</vt:lpstr>
      <vt:lpstr>Long-run (Multivariable) Production function</vt:lpstr>
      <vt:lpstr>Cobb-Douglas Production function</vt:lpstr>
      <vt:lpstr>PowerPoint Presentation</vt:lpstr>
      <vt:lpstr>PowerPoint Presentation</vt:lpstr>
      <vt:lpstr>PowerPoint Presentation</vt:lpstr>
      <vt:lpstr>Questions for discussions</vt:lpstr>
      <vt:lpstr>Concept of Total, Average and Marginal product</vt:lpstr>
      <vt:lpstr>PowerPoint Presentation</vt:lpstr>
      <vt:lpstr>Law of variable proportion/law of diminishing marginal producvity/returns</vt:lpstr>
      <vt:lpstr>PowerPoint Presentation</vt:lpstr>
      <vt:lpstr>PowerPoint Presentation</vt:lpstr>
      <vt:lpstr>PowerPoint Presentation</vt:lpstr>
      <vt:lpstr>Stages of the Law: the law of variable proportion can be divided into three stages.</vt:lpstr>
      <vt:lpstr>PowerPoint Presentation</vt:lpstr>
      <vt:lpstr>PowerPoint Presentation</vt:lpstr>
      <vt:lpstr>PowerPoint Presentation</vt:lpstr>
      <vt:lpstr>Optimal Employment of One Variable Input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Optimal employment of two variable inputs</vt:lpstr>
      <vt:lpstr>PowerPoint Presentation</vt:lpstr>
      <vt:lpstr>isoquant</vt:lpstr>
      <vt:lpstr>Law of diminishing marginal rate of technical substitution (MRTS):</vt:lpstr>
      <vt:lpstr>Properties or characteristics of Iso-quant</vt:lpstr>
      <vt:lpstr>Linear isoquants </vt:lpstr>
      <vt:lpstr>L-shaped isoqunat</vt:lpstr>
      <vt:lpstr>Iso-cost line:</vt:lpstr>
      <vt:lpstr>PowerPoint Presentation</vt:lpstr>
      <vt:lpstr>PowerPoint Presentation</vt:lpstr>
      <vt:lpstr>Least cost combination of two inputs or optimal combination of two inputs or producer’s equilibrium</vt:lpstr>
      <vt:lpstr>a. Maximisation of output at given total cost outlay</vt:lpstr>
      <vt:lpstr>PowerPoint Presentation</vt:lpstr>
      <vt:lpstr>PowerPoint Presentation</vt:lpstr>
      <vt:lpstr>PowerPoint Presentation</vt:lpstr>
      <vt:lpstr>PowerPoint Presentation</vt:lpstr>
      <vt:lpstr>PowerPoint Presentation</vt:lpstr>
      <vt:lpstr>B. Minimization of cost at given production quota</vt:lpstr>
      <vt:lpstr>PowerPoint Presentation</vt:lpstr>
      <vt:lpstr>Law of returns to scale</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user</dc:creator>
  <cp:lastModifiedBy>user</cp:lastModifiedBy>
  <cp:revision>78</cp:revision>
  <dcterms:created xsi:type="dcterms:W3CDTF">2006-08-16T00:00:00Z</dcterms:created>
  <dcterms:modified xsi:type="dcterms:W3CDTF">2022-12-10T11:14:05Z</dcterms:modified>
</cp:coreProperties>
</file>